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7" Type="http://schemas.microsoft.com/office/2020/02/relationships/classificationlabels" Target="docMetadata/LabelInfo.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7"/>
  </p:notesMasterIdLst>
  <p:handoutMasterIdLst>
    <p:handoutMasterId r:id="rId18"/>
  </p:handoutMasterIdLst>
  <p:sldIdLst>
    <p:sldId id="292" r:id="rId5"/>
    <p:sldId id="293" r:id="rId6"/>
    <p:sldId id="294" r:id="rId7"/>
    <p:sldId id="295" r:id="rId8"/>
    <p:sldId id="304" r:id="rId9"/>
    <p:sldId id="296" r:id="rId10"/>
    <p:sldId id="297" r:id="rId11"/>
    <p:sldId id="298" r:id="rId12"/>
    <p:sldId id="299" r:id="rId13"/>
    <p:sldId id="300" r:id="rId14"/>
    <p:sldId id="301" r:id="rId15"/>
    <p:sldId id="303"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3D2D"/>
    <a:srgbClr val="1B3039"/>
    <a:srgbClr val="446992"/>
    <a:srgbClr val="AEC2D8"/>
    <a:srgbClr val="98432A"/>
    <a:srgbClr val="D84400"/>
    <a:srgbClr val="44678D"/>
    <a:srgbClr val="263E5A"/>
    <a:srgbClr val="D6E0EB"/>
    <a:srgbClr val="728D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A6397D-7A3A-4A90-9A03-7A9623588B4A}" v="20" dt="2024-02-26T18:33:50.797"/>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79" autoAdjust="0"/>
  </p:normalViewPr>
  <p:slideViewPr>
    <p:cSldViewPr snapToGrid="0" showGuides="1">
      <p:cViewPr varScale="1">
        <p:scale>
          <a:sx n="108" d="100"/>
          <a:sy n="108" d="100"/>
        </p:scale>
        <p:origin x="714" y="102"/>
      </p:cViewPr>
      <p:guideLst>
        <p:guide orient="horz" pos="1536"/>
        <p:guide pos="312"/>
      </p:guideLst>
    </p:cSldViewPr>
  </p:slideViewPr>
  <p:outlineViewPr>
    <p:cViewPr>
      <p:scale>
        <a:sx n="33" d="100"/>
        <a:sy n="33" d="100"/>
      </p:scale>
      <p:origin x="0" y="0"/>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3/8/2024</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e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jpeg>
</file>

<file path=ppt/media/image31.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0D2594CA-29C5-062F-2EA7-C593B096C62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E04BB896-BA64-B358-A066-15B96D23BC8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5EFA2818-7747-F326-294F-EEAC9BEF6EBD}"/>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6B76E0F0-B7F9-756A-3EA4-2114B75370E5}"/>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0CF20C-6BCC-41A4-8C16-5A346425718D}" type="datetimeFigureOut">
              <a:rPr lang="en-US" smtClean="0"/>
              <a:t>3/8/2024</a:t>
            </a:fld>
            <a:endParaRPr lang="en-US"/>
          </a:p>
        </p:txBody>
      </p:sp>
      <p:sp>
        <p:nvSpPr>
          <p:cNvPr id="12" name="Notes Placeholder 11">
            <a:extLst>
              <a:ext uri="{FF2B5EF4-FFF2-40B4-BE49-F238E27FC236}">
                <a16:creationId xmlns:a16="http://schemas.microsoft.com/office/drawing/2014/main" id="{5161C21F-108C-0F07-CDDD-AFB8DDBF694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A507CBA7-2A1E-725E-35DA-D1CFF08EC63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0679C-80C7-4E7D-9614-ABA41C5B2858}"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81593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60679C-80C7-4E7D-9614-ABA41C5B2858}" type="slidenum">
              <a:rPr lang="en-US" smtClean="0"/>
              <a:t>10</a:t>
            </a:fld>
            <a:endParaRPr lang="en-US"/>
          </a:p>
        </p:txBody>
      </p:sp>
    </p:spTree>
    <p:extLst>
      <p:ext uri="{BB962C8B-B14F-4D97-AF65-F5344CB8AC3E}">
        <p14:creationId xmlns:p14="http://schemas.microsoft.com/office/powerpoint/2010/main" val="32431350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dirty="0"/>
              <a:t>Click to edit Master title style</a:t>
            </a:r>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pic>
        <p:nvPicPr>
          <p:cNvPr id="2050" name="Picture 2" descr="Databricks white logo transparent PNG - StickPNG">
            <a:extLst>
              <a:ext uri="{FF2B5EF4-FFF2-40B4-BE49-F238E27FC236}">
                <a16:creationId xmlns:a16="http://schemas.microsoft.com/office/drawing/2014/main" id="{468D397A-8D55-C25A-9A87-B3EF8E870ED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84764" y="5807977"/>
            <a:ext cx="3020733" cy="471055"/>
          </a:xfrm>
          <a:prstGeom prst="rect">
            <a:avLst/>
          </a:prstGeom>
          <a:noFill/>
          <a:extLst>
            <a:ext uri="{909E8E84-426E-40DD-AFC4-6F175D3DCCD1}">
              <a14:hiddenFill xmlns:a14="http://schemas.microsoft.com/office/drawing/2010/main">
                <a:solidFill>
                  <a:srgbClr val="FFFFFF"/>
                </a:solidFill>
              </a14:hiddenFill>
            </a:ext>
          </a:extLst>
        </p:spPr>
      </p:pic>
      <p:pic>
        <p:nvPicPr>
          <p:cNvPr id="2" name="Google Shape;290;p11">
            <a:extLst>
              <a:ext uri="{FF2B5EF4-FFF2-40B4-BE49-F238E27FC236}">
                <a16:creationId xmlns:a16="http://schemas.microsoft.com/office/drawing/2014/main" id="{E5B21A64-70A7-5608-9F78-FE178BA1A64B}"/>
              </a:ext>
            </a:extLst>
          </p:cNvPr>
          <p:cNvPicPr preferRelativeResize="0"/>
          <p:nvPr userDrawn="1"/>
        </p:nvPicPr>
        <p:blipFill rotWithShape="1">
          <a:blip r:embed="rId3">
            <a:alphaModFix/>
          </a:blip>
          <a:srcRect t="6468" b="6475"/>
          <a:stretch/>
        </p:blipFill>
        <p:spPr>
          <a:xfrm>
            <a:off x="5046995" y="5807977"/>
            <a:ext cx="2098010" cy="571459"/>
          </a:xfrm>
          <a:prstGeom prst="rect">
            <a:avLst/>
          </a:prstGeom>
          <a:noFill/>
          <a:ln>
            <a:noFill/>
          </a:ln>
        </p:spPr>
      </p:pic>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noProof="0" dirty="0"/>
              <a:t>Click to edit </a:t>
            </a:r>
            <a:r>
              <a:rPr lang="en-US" altLang="zh-CN" noProof="0" dirty="0"/>
              <a:t>Text </a:t>
            </a:r>
            <a:r>
              <a:rPr lang="en-US" noProof="0"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2"/>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noProof="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9E664B5B-E5B0-B804-DEEF-064F0966AA5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9" name="Google Shape;290;p11">
            <a:extLst>
              <a:ext uri="{FF2B5EF4-FFF2-40B4-BE49-F238E27FC236}">
                <a16:creationId xmlns:a16="http://schemas.microsoft.com/office/drawing/2014/main" id="{C770BDD8-2021-46F6-6A64-90074D6D363F}"/>
              </a:ext>
            </a:extLst>
          </p:cNvPr>
          <p:cNvPicPr preferRelativeResize="0"/>
          <p:nvPr userDrawn="1"/>
        </p:nvPicPr>
        <p:blipFill rotWithShape="1">
          <a:blip r:embed="rId3">
            <a:alphaModFix/>
          </a:blip>
          <a:srcRect t="6468" b="6475"/>
          <a:stretch/>
        </p:blipFill>
        <p:spPr>
          <a:xfrm>
            <a:off x="9096159" y="6114752"/>
            <a:ext cx="2098010" cy="571459"/>
          </a:xfrm>
          <a:prstGeom prst="rect">
            <a:avLst/>
          </a:prstGeom>
          <a:noFill/>
          <a:ln>
            <a:noFill/>
          </a:ln>
        </p:spPr>
      </p:pic>
    </p:spTree>
    <p:extLst>
      <p:ext uri="{BB962C8B-B14F-4D97-AF65-F5344CB8AC3E}">
        <p14:creationId xmlns:p14="http://schemas.microsoft.com/office/powerpoint/2010/main" val="125641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p>
            <a:fld id="{47FEACEE-25B4-4A2D-B147-27296E36371D}" type="slidenum">
              <a:rPr lang="en-US" altLang="zh-CN" noProof="0" smtClean="0"/>
              <a:pPr/>
              <a:t>‹#›</a:t>
            </a:fld>
            <a:endParaRPr lang="en-US" altLang="zh-CN" noProof="0" dirty="0"/>
          </a:p>
        </p:txBody>
      </p:sp>
      <p:pic>
        <p:nvPicPr>
          <p:cNvPr id="4" name="Picture 2" descr="Databricks white logo transparent PNG - StickPNG">
            <a:extLst>
              <a:ext uri="{FF2B5EF4-FFF2-40B4-BE49-F238E27FC236}">
                <a16:creationId xmlns:a16="http://schemas.microsoft.com/office/drawing/2014/main" id="{E9797BB7-451C-540D-B09C-36F12ABDCBC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90;p11">
            <a:extLst>
              <a:ext uri="{FF2B5EF4-FFF2-40B4-BE49-F238E27FC236}">
                <a16:creationId xmlns:a16="http://schemas.microsoft.com/office/drawing/2014/main" id="{D928891D-D6AC-E8A9-D755-493657831015}"/>
              </a:ext>
            </a:extLst>
          </p:cNvPr>
          <p:cNvPicPr preferRelativeResize="0"/>
          <p:nvPr userDrawn="1"/>
        </p:nvPicPr>
        <p:blipFill rotWithShape="1">
          <a:blip r:embed="rId3">
            <a:alphaModFix/>
          </a:blip>
          <a:srcRect t="6468" b="6475"/>
          <a:stretch/>
        </p:blipFill>
        <p:spPr>
          <a:xfrm>
            <a:off x="9096159" y="6114752"/>
            <a:ext cx="2098010" cy="571459"/>
          </a:xfrm>
          <a:prstGeom prst="rect">
            <a:avLst/>
          </a:prstGeom>
          <a:noFill/>
          <a:ln>
            <a:noFill/>
          </a:ln>
        </p:spPr>
      </p:pic>
    </p:spTree>
    <p:extLst>
      <p:ext uri="{BB962C8B-B14F-4D97-AF65-F5344CB8AC3E}">
        <p14:creationId xmlns:p14="http://schemas.microsoft.com/office/powerpoint/2010/main" val="2263683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lvl1pPr>
          </a:lstStyle>
          <a:p>
            <a:fld id="{47FEACEE-25B4-4A2D-B147-27296E36371D}" type="slidenum">
              <a:rPr lang="en-US" altLang="zh-CN" smtClean="0"/>
              <a:pPr/>
              <a:t>‹#›</a:t>
            </a:fld>
            <a:endParaRPr lang="en-US" altLang="zh-CN" dirty="0"/>
          </a:p>
        </p:txBody>
      </p:sp>
      <p:pic>
        <p:nvPicPr>
          <p:cNvPr id="2" name="Picture 2" descr="Databricks white logo transparent PNG - StickPNG">
            <a:extLst>
              <a:ext uri="{FF2B5EF4-FFF2-40B4-BE49-F238E27FC236}">
                <a16:creationId xmlns:a16="http://schemas.microsoft.com/office/drawing/2014/main" id="{489100AF-F7E0-6615-1BFE-825E85EC3F0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09574" y="339576"/>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9FEA13EF-904C-3EBA-6D0B-2669733537D6}"/>
              </a:ext>
            </a:extLst>
          </p:cNvPr>
          <p:cNvPicPr preferRelativeResize="0"/>
          <p:nvPr userDrawn="1"/>
        </p:nvPicPr>
        <p:blipFill rotWithShape="1">
          <a:blip r:embed="rId3">
            <a:alphaModFix/>
          </a:blip>
          <a:srcRect t="6468" b="6475"/>
          <a:stretch/>
        </p:blipFill>
        <p:spPr>
          <a:xfrm>
            <a:off x="997849" y="782795"/>
            <a:ext cx="2098010" cy="571459"/>
          </a:xfrm>
          <a:prstGeom prst="rect">
            <a:avLst/>
          </a:prstGeom>
          <a:noFill/>
          <a:ln>
            <a:noFill/>
          </a:ln>
        </p:spPr>
      </p:pic>
    </p:spTree>
    <p:extLst>
      <p:ext uri="{BB962C8B-B14F-4D97-AF65-F5344CB8AC3E}">
        <p14:creationId xmlns:p14="http://schemas.microsoft.com/office/powerpoint/2010/main" val="37431174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p>
            <a:fld id="{47FEACEE-25B4-4A2D-B147-27296E36371D}" type="slidenum">
              <a:rPr lang="en-US" altLang="zh-CN" noProof="0" smtClean="0"/>
              <a:pPr/>
              <a:t>‹#›</a:t>
            </a:fld>
            <a:endParaRPr lang="en-US" altLang="zh-CN" noProof="0" dirty="0"/>
          </a:p>
        </p:txBody>
      </p:sp>
      <p:pic>
        <p:nvPicPr>
          <p:cNvPr id="8" name="Picture 2" descr="Databricks white logo transparent PNG - StickPNG">
            <a:extLst>
              <a:ext uri="{FF2B5EF4-FFF2-40B4-BE49-F238E27FC236}">
                <a16:creationId xmlns:a16="http://schemas.microsoft.com/office/drawing/2014/main" id="{68B4CA5E-99B8-4792-0893-CAAB35121F4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3317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8AFD80A1-AE93-B967-8AC1-4886F0D552D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98592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1">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rgbClr val="44678D"/>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lvl1pPr>
          </a:lstStyle>
          <a:p>
            <a:r>
              <a:rPr lang="en-US"/>
              <a:t>Click to edit Master title style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p>
            <a:fld id="{47FEACEE-25B4-4A2D-B147-27296E36371D}" type="slidenum">
              <a:rPr lang="en-US" altLang="zh-CN" noProof="0" smtClean="0"/>
              <a:pPr/>
              <a:t>‹#›</a:t>
            </a:fld>
            <a:endParaRPr lang="en-US" altLang="zh-CN" noProof="0" dirty="0"/>
          </a:p>
        </p:txBody>
      </p:sp>
      <p:pic>
        <p:nvPicPr>
          <p:cNvPr id="5" name="Picture 2" descr="Databricks white logo transparent PNG - StickPNG">
            <a:extLst>
              <a:ext uri="{FF2B5EF4-FFF2-40B4-BE49-F238E27FC236}">
                <a16:creationId xmlns:a16="http://schemas.microsoft.com/office/drawing/2014/main" id="{D94FA1E7-8614-96A9-52FF-BD7DF699731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216939" y="6263743"/>
            <a:ext cx="1877575" cy="292790"/>
          </a:xfrm>
          <a:prstGeom prst="rect">
            <a:avLst/>
          </a:prstGeom>
          <a:noFill/>
          <a:extLst>
            <a:ext uri="{909E8E84-426E-40DD-AFC4-6F175D3DCCD1}">
              <a14:hiddenFill xmlns:a14="http://schemas.microsoft.com/office/drawing/2010/main">
                <a:solidFill>
                  <a:srgbClr val="FFFFFF"/>
                </a:solidFill>
              </a14:hiddenFill>
            </a:ext>
          </a:extLst>
        </p:spPr>
      </p:pic>
      <p:pic>
        <p:nvPicPr>
          <p:cNvPr id="6" name="Google Shape;290;p11">
            <a:extLst>
              <a:ext uri="{FF2B5EF4-FFF2-40B4-BE49-F238E27FC236}">
                <a16:creationId xmlns:a16="http://schemas.microsoft.com/office/drawing/2014/main" id="{2F1B8F73-0D2D-A368-0F1B-3D0F1B3D6456}"/>
              </a:ext>
            </a:extLst>
          </p:cNvPr>
          <p:cNvPicPr preferRelativeResize="0"/>
          <p:nvPr userDrawn="1"/>
        </p:nvPicPr>
        <p:blipFill rotWithShape="1">
          <a:blip r:embed="rId3">
            <a:alphaModFix/>
          </a:blip>
          <a:srcRect t="6468" b="6475"/>
          <a:stretch/>
        </p:blipFill>
        <p:spPr>
          <a:xfrm>
            <a:off x="578914" y="6044753"/>
            <a:ext cx="2098010" cy="571459"/>
          </a:xfrm>
          <a:prstGeom prst="rect">
            <a:avLst/>
          </a:prstGeom>
          <a:noFill/>
          <a:ln>
            <a:noFill/>
          </a:ln>
        </p:spPr>
      </p:pic>
    </p:spTree>
    <p:extLst>
      <p:ext uri="{BB962C8B-B14F-4D97-AF65-F5344CB8AC3E}">
        <p14:creationId xmlns:p14="http://schemas.microsoft.com/office/powerpoint/2010/main" val="35908809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noProof="0" dirty="0"/>
              <a:t>Click icon to add picture</a:t>
            </a:r>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p>
            <a:r>
              <a:rPr lang="en-US" noProof="0" dirty="0"/>
              <a:t>Click to edit Master title style</a:t>
            </a:r>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D3E1D489-5DF0-9B0F-5D22-45939547E89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803866" y="308161"/>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F1FC584F-8A1C-6BEC-4181-6773FC3F3AB0}"/>
              </a:ext>
            </a:extLst>
          </p:cNvPr>
          <p:cNvPicPr preferRelativeResize="0"/>
          <p:nvPr userDrawn="1"/>
        </p:nvPicPr>
        <p:blipFill rotWithShape="1">
          <a:blip r:embed="rId3">
            <a:alphaModFix/>
          </a:blip>
          <a:srcRect t="6468" b="6475"/>
          <a:stretch/>
        </p:blipFill>
        <p:spPr>
          <a:xfrm>
            <a:off x="4550704" y="125273"/>
            <a:ext cx="2098010" cy="571459"/>
          </a:xfrm>
          <a:prstGeom prst="rect">
            <a:avLst/>
          </a:prstGeom>
          <a:noFill/>
          <a:ln>
            <a:noFill/>
          </a:ln>
        </p:spPr>
      </p:pic>
    </p:spTree>
    <p:extLst>
      <p:ext uri="{BB962C8B-B14F-4D97-AF65-F5344CB8AC3E}">
        <p14:creationId xmlns:p14="http://schemas.microsoft.com/office/powerpoint/2010/main" val="36136463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F0F6A1B6-36E0-FD1E-AF40-BE737634018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88049" y="260339"/>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B144B6ED-89F4-0AC1-6E59-7819143D812F}"/>
              </a:ext>
            </a:extLst>
          </p:cNvPr>
          <p:cNvPicPr preferRelativeResize="0"/>
          <p:nvPr userDrawn="1"/>
        </p:nvPicPr>
        <p:blipFill rotWithShape="1">
          <a:blip r:embed="rId3">
            <a:alphaModFix/>
          </a:blip>
          <a:srcRect t="6468" b="6475"/>
          <a:stretch/>
        </p:blipFill>
        <p:spPr>
          <a:xfrm>
            <a:off x="5241950" y="180140"/>
            <a:ext cx="2098010" cy="571459"/>
          </a:xfrm>
          <a:prstGeom prst="rect">
            <a:avLst/>
          </a:prstGeom>
          <a:noFill/>
          <a:ln>
            <a:noFill/>
          </a:ln>
        </p:spPr>
      </p:pic>
    </p:spTree>
    <p:extLst>
      <p:ext uri="{BB962C8B-B14F-4D97-AF65-F5344CB8AC3E}">
        <p14:creationId xmlns:p14="http://schemas.microsoft.com/office/powerpoint/2010/main" val="26621137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solidFill>
              <a:schemeClr val="tx1"/>
            </a:solidFill>
          </a:ln>
        </p:spPr>
        <p:txBody>
          <a:bodyPr anchor="ctr">
            <a:noAutofit/>
          </a:bodyPr>
          <a:lstStyle>
            <a:lvl1pPr marL="0" indent="0" algn="ctr">
              <a:buNone/>
              <a:defRPr>
                <a:solidFill>
                  <a:schemeClr val="bg1"/>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rgbClr val="F23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p>
            <a:fld id="{47FEACEE-25B4-4A2D-B147-27296E36371D}" type="slidenum">
              <a:rPr lang="en-US" altLang="zh-CN" noProof="0" smtClean="0"/>
              <a:pPr/>
              <a:t>‹#›</a:t>
            </a:fld>
            <a:endParaRPr lang="en-US" altLang="zh-CN" noProof="0" dirty="0"/>
          </a:p>
        </p:txBody>
      </p:sp>
      <p:pic>
        <p:nvPicPr>
          <p:cNvPr id="4" name="Picture 2" descr="Databricks white logo transparent PNG - StickPNG">
            <a:extLst>
              <a:ext uri="{FF2B5EF4-FFF2-40B4-BE49-F238E27FC236}">
                <a16:creationId xmlns:a16="http://schemas.microsoft.com/office/drawing/2014/main" id="{9F4BAB78-5295-1EF8-4AEE-ECD3A843E17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7427" y="529148"/>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90;p11">
            <a:extLst>
              <a:ext uri="{FF2B5EF4-FFF2-40B4-BE49-F238E27FC236}">
                <a16:creationId xmlns:a16="http://schemas.microsoft.com/office/drawing/2014/main" id="{1688BCA5-A078-5435-1AB3-1967CBC0A23E}"/>
              </a:ext>
            </a:extLst>
          </p:cNvPr>
          <p:cNvPicPr preferRelativeResize="0"/>
          <p:nvPr userDrawn="1"/>
        </p:nvPicPr>
        <p:blipFill rotWithShape="1">
          <a:blip r:embed="rId3">
            <a:alphaModFix/>
          </a:blip>
          <a:srcRect t="6468" b="6475"/>
          <a:stretch/>
        </p:blipFill>
        <p:spPr>
          <a:xfrm>
            <a:off x="9096159" y="6114752"/>
            <a:ext cx="2098010" cy="571459"/>
          </a:xfrm>
          <a:prstGeom prst="rect">
            <a:avLst/>
          </a:prstGeom>
          <a:noFill/>
          <a:ln>
            <a:noFill/>
          </a:ln>
        </p:spPr>
      </p:pic>
    </p:spTree>
    <p:extLst>
      <p:ext uri="{BB962C8B-B14F-4D97-AF65-F5344CB8AC3E}">
        <p14:creationId xmlns:p14="http://schemas.microsoft.com/office/powerpoint/2010/main" val="32132766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8"/>
            <a:ext cx="1455521" cy="830736"/>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F23D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 name="Picture 2" descr="Databricks white logo transparent PNG - StickPNG">
            <a:extLst>
              <a:ext uri="{FF2B5EF4-FFF2-40B4-BE49-F238E27FC236}">
                <a16:creationId xmlns:a16="http://schemas.microsoft.com/office/drawing/2014/main" id="{A4FE7280-8EBC-270B-BEFA-31226102F44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805431" y="265192"/>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B6B72ADB-BD36-CEDE-3F5D-D6AF2B6F95AB}"/>
              </a:ext>
            </a:extLst>
          </p:cNvPr>
          <p:cNvPicPr preferRelativeResize="0"/>
          <p:nvPr userDrawn="1"/>
        </p:nvPicPr>
        <p:blipFill rotWithShape="1">
          <a:blip r:embed="rId3">
            <a:alphaModFix/>
          </a:blip>
          <a:srcRect t="6468" b="6475"/>
          <a:stretch/>
        </p:blipFill>
        <p:spPr>
          <a:xfrm>
            <a:off x="9053688" y="5995163"/>
            <a:ext cx="2098010" cy="571459"/>
          </a:xfrm>
          <a:prstGeom prst="rect">
            <a:avLst/>
          </a:prstGeom>
          <a:noFill/>
          <a:ln>
            <a:noFill/>
          </a:ln>
        </p:spPr>
      </p:pic>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Wide Title Slide with Imag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219783" y="496647"/>
            <a:ext cx="5257793" cy="1142684"/>
          </a:xfrm>
        </p:spPr>
        <p:txBody>
          <a:bodyPr>
            <a:noAutofit/>
          </a:bodyPr>
          <a:lstStyle/>
          <a:p>
            <a:r>
              <a:rPr lang="en-US" noProof="0" dirty="0"/>
              <a:t>Click to edit Master title style</a:t>
            </a:r>
          </a:p>
        </p:txBody>
      </p:sp>
      <p:cxnSp>
        <p:nvCxnSpPr>
          <p:cNvPr id="24" name="Straight Connector 2">
            <a:extLst>
              <a:ext uri="{FF2B5EF4-FFF2-40B4-BE49-F238E27FC236}">
                <a16:creationId xmlns:a16="http://schemas.microsoft.com/office/drawing/2014/main" id="{F1FCCFDB-D985-4322-AC87-F69214893708}"/>
              </a:ext>
            </a:extLst>
          </p:cNvPr>
          <p:cNvCxnSpPr>
            <a:cxnSpLocks/>
          </p:cNvCxnSpPr>
          <p:nvPr userDrawn="1"/>
        </p:nvCxnSpPr>
        <p:spPr>
          <a:xfrm>
            <a:off x="1502720" y="2082076"/>
            <a:ext cx="0" cy="2693847"/>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9" y="2082076"/>
            <a:ext cx="4494631" cy="2693847"/>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pic>
        <p:nvPicPr>
          <p:cNvPr id="2050" name="Picture 2" descr="Databricks white logo transparent PNG - StickPNG">
            <a:extLst>
              <a:ext uri="{FF2B5EF4-FFF2-40B4-BE49-F238E27FC236}">
                <a16:creationId xmlns:a16="http://schemas.microsoft.com/office/drawing/2014/main" id="{468D397A-8D55-C25A-9A87-B3EF8E870ED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84764" y="5807977"/>
            <a:ext cx="3020733" cy="471055"/>
          </a:xfrm>
          <a:prstGeom prst="rect">
            <a:avLst/>
          </a:prstGeom>
          <a:noFill/>
          <a:extLst>
            <a:ext uri="{909E8E84-426E-40DD-AFC4-6F175D3DCCD1}">
              <a14:hiddenFill xmlns:a14="http://schemas.microsoft.com/office/drawing/2010/main">
                <a:solidFill>
                  <a:srgbClr val="FFFFFF"/>
                </a:solidFill>
              </a14:hiddenFill>
            </a:ext>
          </a:extLst>
        </p:spPr>
      </p:pic>
      <p:pic>
        <p:nvPicPr>
          <p:cNvPr id="2" name="Google Shape;290;p11">
            <a:extLst>
              <a:ext uri="{FF2B5EF4-FFF2-40B4-BE49-F238E27FC236}">
                <a16:creationId xmlns:a16="http://schemas.microsoft.com/office/drawing/2014/main" id="{E5B21A64-70A7-5608-9F78-FE178BA1A64B}"/>
              </a:ext>
            </a:extLst>
          </p:cNvPr>
          <p:cNvPicPr preferRelativeResize="0"/>
          <p:nvPr userDrawn="1"/>
        </p:nvPicPr>
        <p:blipFill rotWithShape="1">
          <a:blip r:embed="rId3">
            <a:alphaModFix/>
          </a:blip>
          <a:srcRect t="6468" b="6475"/>
          <a:stretch/>
        </p:blipFill>
        <p:spPr>
          <a:xfrm>
            <a:off x="5046995" y="5807977"/>
            <a:ext cx="2098010" cy="571459"/>
          </a:xfrm>
          <a:prstGeom prst="rect">
            <a:avLst/>
          </a:prstGeom>
          <a:noFill/>
          <a:ln>
            <a:noFill/>
          </a:ln>
        </p:spPr>
      </p:pic>
    </p:spTree>
    <p:extLst>
      <p:ext uri="{BB962C8B-B14F-4D97-AF65-F5344CB8AC3E}">
        <p14:creationId xmlns:p14="http://schemas.microsoft.com/office/powerpoint/2010/main" val="1095411141"/>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p>
            <a:r>
              <a:rPr lang="en-US" noProof="0" dirty="0"/>
              <a:t>Click to edit Master title style</a:t>
            </a:r>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8345" y="6189103"/>
            <a:ext cx="4114800" cy="365125"/>
          </a:xfrm>
        </p:spPr>
        <p:txBody>
          <a:bodyPr/>
          <a:lstStyle/>
          <a:p>
            <a:r>
              <a:rPr lang="en-US" noProof="0"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pic>
        <p:nvPicPr>
          <p:cNvPr id="4" name="Picture 2" descr="Databricks white logo transparent PNG - StickPNG">
            <a:extLst>
              <a:ext uri="{FF2B5EF4-FFF2-40B4-BE49-F238E27FC236}">
                <a16:creationId xmlns:a16="http://schemas.microsoft.com/office/drawing/2014/main" id="{A5C34A85-D7D8-DD15-014F-2B6D332A369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90;p11">
            <a:extLst>
              <a:ext uri="{FF2B5EF4-FFF2-40B4-BE49-F238E27FC236}">
                <a16:creationId xmlns:a16="http://schemas.microsoft.com/office/drawing/2014/main" id="{A383025C-B532-9602-9620-4E5C1DF131E5}"/>
              </a:ext>
            </a:extLst>
          </p:cNvPr>
          <p:cNvPicPr preferRelativeResize="0"/>
          <p:nvPr userDrawn="1"/>
        </p:nvPicPr>
        <p:blipFill rotWithShape="1">
          <a:blip r:embed="rId3">
            <a:alphaModFix/>
          </a:blip>
          <a:srcRect t="6468" b="6475"/>
          <a:stretch/>
        </p:blipFill>
        <p:spPr>
          <a:xfrm>
            <a:off x="342059" y="5579214"/>
            <a:ext cx="2098010" cy="571459"/>
          </a:xfrm>
          <a:prstGeom prst="rect">
            <a:avLst/>
          </a:prstGeom>
          <a:noFill/>
          <a:ln>
            <a:noFill/>
          </a:ln>
        </p:spPr>
      </p:pic>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p>
            <a:r>
              <a:rPr lang="en-US" dirty="0"/>
              <a:t>Click to edit Master title style</a:t>
            </a:r>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r>
              <a:rPr lang="en-US" noProof="0"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4CC2CC70-A5EA-8B7A-7F52-74A9D6F5D0D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5419" y="274955"/>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F2E8778E-BE05-0C0E-D8CE-70FA962A46FF}"/>
              </a:ext>
            </a:extLst>
          </p:cNvPr>
          <p:cNvPicPr preferRelativeResize="0"/>
          <p:nvPr userDrawn="1"/>
        </p:nvPicPr>
        <p:blipFill rotWithShape="1">
          <a:blip r:embed="rId3">
            <a:alphaModFix/>
          </a:blip>
          <a:srcRect t="6468" b="6475"/>
          <a:stretch/>
        </p:blipFill>
        <p:spPr>
          <a:xfrm>
            <a:off x="340524" y="5646461"/>
            <a:ext cx="2098010" cy="571459"/>
          </a:xfrm>
          <a:prstGeom prst="rect">
            <a:avLst/>
          </a:prstGeom>
          <a:noFill/>
          <a:ln>
            <a:noFill/>
          </a:ln>
        </p:spPr>
      </p:pic>
    </p:spTree>
    <p:extLst>
      <p:ext uri="{BB962C8B-B14F-4D97-AF65-F5344CB8AC3E}">
        <p14:creationId xmlns:p14="http://schemas.microsoft.com/office/powerpoint/2010/main" val="4161259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tx2"/>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lvl1pPr>
          </a:lstStyle>
          <a:p>
            <a:r>
              <a:rPr lang="en-US"/>
              <a:t>Click icon to add picture</a:t>
            </a:r>
            <a:endParaRPr lang="en-US" dirty="0"/>
          </a:p>
        </p:txBody>
      </p:sp>
      <p:pic>
        <p:nvPicPr>
          <p:cNvPr id="2" name="Picture 2" descr="Databricks white logo transparent PNG - StickPNG">
            <a:extLst>
              <a:ext uri="{FF2B5EF4-FFF2-40B4-BE49-F238E27FC236}">
                <a16:creationId xmlns:a16="http://schemas.microsoft.com/office/drawing/2014/main" id="{950EF992-E490-BC95-C269-98756F2BE34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805431" y="5810597"/>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65022BC3-EDC8-89CF-E263-D3FFABF28C4E}"/>
              </a:ext>
            </a:extLst>
          </p:cNvPr>
          <p:cNvPicPr preferRelativeResize="0"/>
          <p:nvPr userDrawn="1"/>
        </p:nvPicPr>
        <p:blipFill rotWithShape="1">
          <a:blip r:embed="rId3">
            <a:alphaModFix/>
          </a:blip>
          <a:srcRect t="6468" b="6475"/>
          <a:stretch/>
        </p:blipFill>
        <p:spPr>
          <a:xfrm>
            <a:off x="9053688" y="269918"/>
            <a:ext cx="2098010" cy="571459"/>
          </a:xfrm>
          <a:prstGeom prst="rect">
            <a:avLst/>
          </a:prstGeom>
          <a:noFill/>
          <a:ln>
            <a:noFill/>
          </a:ln>
        </p:spPr>
      </p:pic>
    </p:spTree>
    <p:extLst>
      <p:ext uri="{BB962C8B-B14F-4D97-AF65-F5344CB8AC3E}">
        <p14:creationId xmlns:p14="http://schemas.microsoft.com/office/powerpoint/2010/main" val="3407711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bg1"/>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pic>
        <p:nvPicPr>
          <p:cNvPr id="1026" name="Picture 2" descr="Databricks white logo transparent PNG - StickPNG">
            <a:extLst>
              <a:ext uri="{FF2B5EF4-FFF2-40B4-BE49-F238E27FC236}">
                <a16:creationId xmlns:a16="http://schemas.microsoft.com/office/drawing/2014/main" id="{92BF8A33-C396-9221-E24E-C00EEA11E4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290;p11">
            <a:extLst>
              <a:ext uri="{FF2B5EF4-FFF2-40B4-BE49-F238E27FC236}">
                <a16:creationId xmlns:a16="http://schemas.microsoft.com/office/drawing/2014/main" id="{A6373BA1-0E63-10F3-E83A-5B630788DCA8}"/>
              </a:ext>
            </a:extLst>
          </p:cNvPr>
          <p:cNvPicPr preferRelativeResize="0"/>
          <p:nvPr userDrawn="1"/>
        </p:nvPicPr>
        <p:blipFill rotWithShape="1">
          <a:blip r:embed="rId3">
            <a:alphaModFix/>
          </a:blip>
          <a:srcRect t="6468" b="6475"/>
          <a:stretch/>
        </p:blipFill>
        <p:spPr>
          <a:xfrm>
            <a:off x="9005419" y="6114752"/>
            <a:ext cx="2098010" cy="571459"/>
          </a:xfrm>
          <a:prstGeom prst="rect">
            <a:avLst/>
          </a:prstGeom>
          <a:noFill/>
          <a:ln>
            <a:noFill/>
          </a:ln>
        </p:spPr>
      </p:pic>
    </p:spTree>
    <p:extLst>
      <p:ext uri="{BB962C8B-B14F-4D97-AF65-F5344CB8AC3E}">
        <p14:creationId xmlns:p14="http://schemas.microsoft.com/office/powerpoint/2010/main" val="2676827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sz="3200"/>
            </a:lvl1pPr>
          </a:lstStyle>
          <a:p>
            <a:r>
              <a:rPr lang="en-US" dirty="0"/>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sz="1600">
                <a:solidFill>
                  <a:schemeClr val="bg1"/>
                </a:solidFill>
              </a:defRPr>
            </a:lvl1pPr>
          </a:lstStyle>
          <a:p>
            <a:r>
              <a:rPr lang="en-US" altLang="zh-CN" dirty="0"/>
              <a:t>Click to edit master text style</a:t>
            </a:r>
            <a:endParaRPr lang="zh-CN" altLang="en-US" dirty="0"/>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pic>
        <p:nvPicPr>
          <p:cNvPr id="1026" name="Picture 2" descr="Databricks white logo transparent PNG - StickPNG">
            <a:extLst>
              <a:ext uri="{FF2B5EF4-FFF2-40B4-BE49-F238E27FC236}">
                <a16:creationId xmlns:a16="http://schemas.microsoft.com/office/drawing/2014/main" id="{92BF8A33-C396-9221-E24E-C00EEA11E4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290;p11">
            <a:extLst>
              <a:ext uri="{FF2B5EF4-FFF2-40B4-BE49-F238E27FC236}">
                <a16:creationId xmlns:a16="http://schemas.microsoft.com/office/drawing/2014/main" id="{A6373BA1-0E63-10F3-E83A-5B630788DCA8}"/>
              </a:ext>
            </a:extLst>
          </p:cNvPr>
          <p:cNvPicPr preferRelativeResize="0"/>
          <p:nvPr userDrawn="1"/>
        </p:nvPicPr>
        <p:blipFill rotWithShape="1">
          <a:blip r:embed="rId3">
            <a:alphaModFix/>
          </a:blip>
          <a:srcRect t="6468" b="6475"/>
          <a:stretch/>
        </p:blipFill>
        <p:spPr>
          <a:xfrm>
            <a:off x="9005419" y="6114752"/>
            <a:ext cx="2098010" cy="571459"/>
          </a:xfrm>
          <a:prstGeom prst="rect">
            <a:avLst/>
          </a:prstGeom>
          <a:noFill/>
          <a:ln>
            <a:noFill/>
          </a:ln>
        </p:spPr>
      </p:pic>
    </p:spTree>
    <p:extLst>
      <p:ext uri="{BB962C8B-B14F-4D97-AF65-F5344CB8AC3E}">
        <p14:creationId xmlns:p14="http://schemas.microsoft.com/office/powerpoint/2010/main" val="4163744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bg1"/>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pic>
        <p:nvPicPr>
          <p:cNvPr id="3" name="Picture 2" descr="Databricks white logo transparent PNG - StickPNG">
            <a:extLst>
              <a:ext uri="{FF2B5EF4-FFF2-40B4-BE49-F238E27FC236}">
                <a16:creationId xmlns:a16="http://schemas.microsoft.com/office/drawing/2014/main" id="{A5C5869A-EAF0-0FCA-411C-F9365AFFD04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290;p11">
            <a:extLst>
              <a:ext uri="{FF2B5EF4-FFF2-40B4-BE49-F238E27FC236}">
                <a16:creationId xmlns:a16="http://schemas.microsoft.com/office/drawing/2014/main" id="{45720D5D-6EB3-633A-16B7-FD82EB6DCECF}"/>
              </a:ext>
            </a:extLst>
          </p:cNvPr>
          <p:cNvPicPr preferRelativeResize="0"/>
          <p:nvPr userDrawn="1"/>
        </p:nvPicPr>
        <p:blipFill rotWithShape="1">
          <a:blip r:embed="rId3">
            <a:alphaModFix/>
          </a:blip>
          <a:srcRect t="6468" b="6475"/>
          <a:stretch/>
        </p:blipFill>
        <p:spPr>
          <a:xfrm>
            <a:off x="8079275" y="6114752"/>
            <a:ext cx="2098010" cy="571459"/>
          </a:xfrm>
          <a:prstGeom prst="rect">
            <a:avLst/>
          </a:prstGeom>
          <a:noFill/>
          <a:ln>
            <a:noFill/>
          </a:ln>
        </p:spPr>
      </p:pic>
    </p:spTree>
    <p:extLst>
      <p:ext uri="{BB962C8B-B14F-4D97-AF65-F5344CB8AC3E}">
        <p14:creationId xmlns:p14="http://schemas.microsoft.com/office/powerpoint/2010/main" val="2121256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sz="3200"/>
            </a:lvl1pPr>
          </a:lstStyle>
          <a:p>
            <a:r>
              <a:rPr lang="en-US" dirty="0"/>
              <a:t>Click to edit Master title style</a:t>
            </a:r>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sz="1600">
                <a:solidFill>
                  <a:schemeClr val="bg1"/>
                </a:solidFill>
              </a:defRPr>
            </a:lvl1pPr>
          </a:lstStyle>
          <a:p>
            <a:r>
              <a:rPr lang="en-US" altLang="zh-CN" dirty="0"/>
              <a:t>Click to edit master text style</a:t>
            </a:r>
            <a:endParaRPr lang="zh-CN" altLang="en-US" dirty="0"/>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pic>
        <p:nvPicPr>
          <p:cNvPr id="3" name="Picture 2" descr="Databricks white logo transparent PNG - StickPNG">
            <a:extLst>
              <a:ext uri="{FF2B5EF4-FFF2-40B4-BE49-F238E27FC236}">
                <a16:creationId xmlns:a16="http://schemas.microsoft.com/office/drawing/2014/main" id="{A5C5869A-EAF0-0FCA-411C-F9365AFFD04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290;p11">
            <a:extLst>
              <a:ext uri="{FF2B5EF4-FFF2-40B4-BE49-F238E27FC236}">
                <a16:creationId xmlns:a16="http://schemas.microsoft.com/office/drawing/2014/main" id="{45720D5D-6EB3-633A-16B7-FD82EB6DCECF}"/>
              </a:ext>
            </a:extLst>
          </p:cNvPr>
          <p:cNvPicPr preferRelativeResize="0"/>
          <p:nvPr userDrawn="1"/>
        </p:nvPicPr>
        <p:blipFill rotWithShape="1">
          <a:blip r:embed="rId3">
            <a:alphaModFix/>
          </a:blip>
          <a:srcRect t="6468" b="6475"/>
          <a:stretch/>
        </p:blipFill>
        <p:spPr>
          <a:xfrm>
            <a:off x="8079275" y="6114752"/>
            <a:ext cx="2098010" cy="571459"/>
          </a:xfrm>
          <a:prstGeom prst="rect">
            <a:avLst/>
          </a:prstGeom>
          <a:noFill/>
          <a:ln>
            <a:noFill/>
          </a:ln>
        </p:spPr>
      </p:pic>
    </p:spTree>
    <p:extLst>
      <p:ext uri="{BB962C8B-B14F-4D97-AF65-F5344CB8AC3E}">
        <p14:creationId xmlns:p14="http://schemas.microsoft.com/office/powerpoint/2010/main" val="4169890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B3039"/>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DM Sans" pitchFamily="2" charset="0"/>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dirty="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bg1"/>
                </a:solidFill>
                <a:latin typeface="DM Sans" pitchFamily="2" charset="0"/>
              </a:defRPr>
            </a:lvl1pPr>
          </a:lstStyle>
          <a:p>
            <a:r>
              <a:rPr lang="en-US"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69" r:id="rId2"/>
    <p:sldLayoutId id="2147483652" r:id="rId3"/>
    <p:sldLayoutId id="2147483651" r:id="rId4"/>
    <p:sldLayoutId id="2147483653" r:id="rId5"/>
    <p:sldLayoutId id="2147483654" r:id="rId6"/>
    <p:sldLayoutId id="2147483671" r:id="rId7"/>
    <p:sldLayoutId id="2147483655" r:id="rId8"/>
    <p:sldLayoutId id="2147483670" r:id="rId9"/>
    <p:sldLayoutId id="2147483656" r:id="rId10"/>
    <p:sldLayoutId id="2147483657" r:id="rId11"/>
    <p:sldLayoutId id="2147483658" r:id="rId12"/>
    <p:sldLayoutId id="2147483659" r:id="rId13"/>
    <p:sldLayoutId id="2147483668" r:id="rId14"/>
    <p:sldLayoutId id="2147483661" r:id="rId15"/>
    <p:sldLayoutId id="2147483662" r:id="rId16"/>
    <p:sldLayoutId id="2147483663" r:id="rId17"/>
    <p:sldLayoutId id="2147483664" r:id="rId18"/>
    <p:sldLayoutId id="2147483665" r:id="rId19"/>
  </p:sldLayoutIdLst>
  <p:hf sldNum="0" hdr="0" dt="0"/>
  <p:txStyles>
    <p:titleStyle>
      <a:lvl1pPr algn="l" defTabSz="914400" rtl="0" eaLnBrk="1" latinLnBrk="0" hangingPunct="1">
        <a:lnSpc>
          <a:spcPct val="90000"/>
        </a:lnSpc>
        <a:spcBef>
          <a:spcPct val="0"/>
        </a:spcBef>
        <a:buNone/>
        <a:defRPr sz="4400" b="1" kern="1200">
          <a:solidFill>
            <a:schemeClr val="bg1"/>
          </a:solidFill>
          <a:latin typeface="DM Sans"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DM Sans"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DM Sans"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DM Sans"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DM Sans"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DM Sans"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9.png"/><Relationship Id="rId3" Type="http://schemas.openxmlformats.org/officeDocument/2006/relationships/image" Target="../media/image19.png"/><Relationship Id="rId7" Type="http://schemas.openxmlformats.org/officeDocument/2006/relationships/image" Target="../media/image23.png"/><Relationship Id="rId12" Type="http://schemas.openxmlformats.org/officeDocument/2006/relationships/image" Target="../media/image28.png"/><Relationship Id="rId2" Type="http://schemas.openxmlformats.org/officeDocument/2006/relationships/image" Target="../media/image18.png"/><Relationship Id="rId1" Type="http://schemas.openxmlformats.org/officeDocument/2006/relationships/slideLayout" Target="../slideLayouts/slideLayout9.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0.jpeg"/><Relationship Id="rId1" Type="http://schemas.openxmlformats.org/officeDocument/2006/relationships/slideLayout" Target="../slideLayouts/slideLayout15.xml"/><Relationship Id="rId5" Type="http://schemas.openxmlformats.org/officeDocument/2006/relationships/image" Target="../media/image1.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s://www.newyorker.com/magazine/2018/12/10/the-friendship-that-made-google-huge" TargetMode="Externa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n-US" altLang="zh-CN" sz="4000" dirty="0" err="1"/>
              <a:t>Introducción</a:t>
            </a:r>
            <a:r>
              <a:rPr lang="en-US" altLang="zh-CN" sz="4000" dirty="0"/>
              <a:t> a Databricks y </a:t>
            </a:r>
            <a:r>
              <a:rPr lang="en-US" altLang="zh-CN" sz="4000" dirty="0" err="1"/>
              <a:t>el</a:t>
            </a:r>
            <a:r>
              <a:rPr lang="en-US" altLang="zh-CN" sz="4000" dirty="0"/>
              <a:t> </a:t>
            </a:r>
            <a:r>
              <a:rPr lang="en-US" altLang="zh-CN" sz="4000" dirty="0" err="1"/>
              <a:t>ecosistema</a:t>
            </a:r>
            <a:r>
              <a:rPr lang="en-US" altLang="zh-CN" sz="4000" dirty="0"/>
              <a:t> Spark</a:t>
            </a:r>
            <a:endParaRPr lang="en-US" sz="4000"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597975" y="4126421"/>
            <a:ext cx="2660516" cy="847903"/>
          </a:xfrm>
        </p:spPr>
        <p:txBody>
          <a:bodyPr/>
          <a:lstStyle/>
          <a:p>
            <a:r>
              <a:rPr lang="es-ES" b="0" i="0" dirty="0">
                <a:effectLst/>
              </a:rPr>
              <a:t>Un viaje a través del procesamiento de datos y Big Data</a:t>
            </a:r>
            <a:endParaRPr lang="en-US" dirty="0"/>
          </a:p>
        </p:txBody>
      </p:sp>
      <p:pic>
        <p:nvPicPr>
          <p:cNvPr id="30" name="Picture placeholder 29" descr="3D code background">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a:blip r:embed="rId3"/>
          <a:srcRect l="23123" r="23123"/>
          <a:stretch/>
        </p:blipFill>
        <p:spPr>
          <a:xfrm>
            <a:off x="6742557" y="821836"/>
            <a:ext cx="4405503" cy="5066346"/>
          </a:xfrm>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CFF0D-504E-62D3-3082-ECEC1E2EDFD2}"/>
              </a:ext>
            </a:extLst>
          </p:cNvPr>
          <p:cNvSpPr>
            <a:spLocks noGrp="1"/>
          </p:cNvSpPr>
          <p:nvPr>
            <p:ph type="title"/>
          </p:nvPr>
        </p:nvSpPr>
        <p:spPr/>
        <p:txBody>
          <a:bodyPr/>
          <a:lstStyle/>
          <a:p>
            <a:r>
              <a:rPr lang="es-ES" dirty="0"/>
              <a:t>Crecimiento y Capitalización de </a:t>
            </a:r>
            <a:r>
              <a:rPr lang="es-ES" dirty="0" err="1"/>
              <a:t>Databricks</a:t>
            </a:r>
            <a:endParaRPr lang="en-US" dirty="0"/>
          </a:p>
        </p:txBody>
      </p:sp>
      <p:sp>
        <p:nvSpPr>
          <p:cNvPr id="3" name="Table Placeholder 2">
            <a:extLst>
              <a:ext uri="{FF2B5EF4-FFF2-40B4-BE49-F238E27FC236}">
                <a16:creationId xmlns:a16="http://schemas.microsoft.com/office/drawing/2014/main" id="{FD403F3A-DFB8-D004-2725-8529136B320F}"/>
              </a:ext>
            </a:extLst>
          </p:cNvPr>
          <p:cNvSpPr>
            <a:spLocks noGrp="1"/>
          </p:cNvSpPr>
          <p:nvPr>
            <p:ph type="tbl" sz="quarter" idx="27"/>
          </p:nvPr>
        </p:nvSpPr>
        <p:spPr>
          <a:xfrm>
            <a:off x="581709" y="1614198"/>
            <a:ext cx="5261742" cy="4298922"/>
          </a:xfrm>
        </p:spPr>
        <p:txBody>
          <a:bodyPr/>
          <a:lstStyle/>
          <a:p>
            <a:pPr marL="0" indent="0">
              <a:buNone/>
            </a:pPr>
            <a:r>
              <a:rPr lang="es-ES" dirty="0" err="1"/>
              <a:t>Databricks</a:t>
            </a:r>
            <a:r>
              <a:rPr lang="es-ES" dirty="0"/>
              <a:t> ha experimentado un crecimiento exponencial, destacándose en el mercado con su innovadora plataforma. Ha recaudado significativas rondas de financiación, elevando su valoración a decenas de miles de millones de dólares. </a:t>
            </a:r>
          </a:p>
          <a:p>
            <a:pPr marL="0" indent="0">
              <a:buNone/>
            </a:pPr>
            <a:r>
              <a:rPr lang="es-ES" dirty="0"/>
              <a:t>Este crecimiento refleja la confianza de los inversores en su tecnología y el valor que aporta a las empresas en su manejo de datos y análisis.</a:t>
            </a:r>
          </a:p>
          <a:p>
            <a:pPr marL="0" indent="0">
              <a:buNone/>
            </a:pPr>
            <a:endParaRPr lang="es-ES" dirty="0"/>
          </a:p>
          <a:p>
            <a:pPr marL="0" indent="0">
              <a:buNone/>
            </a:pPr>
            <a:endParaRPr lang="es-ES" dirty="0"/>
          </a:p>
          <a:p>
            <a:endParaRPr lang="es-ES" dirty="0"/>
          </a:p>
        </p:txBody>
      </p:sp>
      <p:pic>
        <p:nvPicPr>
          <p:cNvPr id="8" name="Picture 7">
            <a:extLst>
              <a:ext uri="{FF2B5EF4-FFF2-40B4-BE49-F238E27FC236}">
                <a16:creationId xmlns:a16="http://schemas.microsoft.com/office/drawing/2014/main" id="{9B25FB1C-D53A-8B5F-D23D-C3B071EA5A23}"/>
              </a:ext>
            </a:extLst>
          </p:cNvPr>
          <p:cNvPicPr>
            <a:picLocks noChangeAspect="1"/>
          </p:cNvPicPr>
          <p:nvPr/>
        </p:nvPicPr>
        <p:blipFill>
          <a:blip r:embed="rId3"/>
          <a:stretch>
            <a:fillRect/>
          </a:stretch>
        </p:blipFill>
        <p:spPr>
          <a:xfrm>
            <a:off x="1420558" y="4004020"/>
            <a:ext cx="3792631" cy="1658473"/>
          </a:xfrm>
          <a:prstGeom prst="rect">
            <a:avLst/>
          </a:prstGeom>
        </p:spPr>
      </p:pic>
      <p:pic>
        <p:nvPicPr>
          <p:cNvPr id="10" name="Picture 9">
            <a:extLst>
              <a:ext uri="{FF2B5EF4-FFF2-40B4-BE49-F238E27FC236}">
                <a16:creationId xmlns:a16="http://schemas.microsoft.com/office/drawing/2014/main" id="{33D4E663-E9B4-1EB8-AC26-DC4862FF8CF7}"/>
              </a:ext>
            </a:extLst>
          </p:cNvPr>
          <p:cNvPicPr>
            <a:picLocks noChangeAspect="1"/>
          </p:cNvPicPr>
          <p:nvPr/>
        </p:nvPicPr>
        <p:blipFill>
          <a:blip r:embed="rId4"/>
          <a:stretch>
            <a:fillRect/>
          </a:stretch>
        </p:blipFill>
        <p:spPr>
          <a:xfrm>
            <a:off x="6211307" y="1614198"/>
            <a:ext cx="3834083" cy="3219059"/>
          </a:xfrm>
          <a:prstGeom prst="rect">
            <a:avLst/>
          </a:prstGeom>
        </p:spPr>
      </p:pic>
    </p:spTree>
    <p:extLst>
      <p:ext uri="{BB962C8B-B14F-4D97-AF65-F5344CB8AC3E}">
        <p14:creationId xmlns:p14="http://schemas.microsoft.com/office/powerpoint/2010/main" val="23600650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494DB-BB17-0E31-37B6-26B1882A3BF7}"/>
              </a:ext>
            </a:extLst>
          </p:cNvPr>
          <p:cNvSpPr>
            <a:spLocks noGrp="1"/>
          </p:cNvSpPr>
          <p:nvPr>
            <p:ph type="title"/>
          </p:nvPr>
        </p:nvSpPr>
        <p:spPr/>
        <p:txBody>
          <a:bodyPr/>
          <a:lstStyle/>
          <a:p>
            <a:r>
              <a:rPr lang="es-ES" dirty="0"/>
              <a:t>Impacto de </a:t>
            </a:r>
            <a:r>
              <a:rPr lang="es-ES" dirty="0" err="1"/>
              <a:t>Databricks</a:t>
            </a:r>
            <a:r>
              <a:rPr lang="es-ES" dirty="0"/>
              <a:t> en la Industria</a:t>
            </a:r>
            <a:endParaRPr lang="en-US" dirty="0"/>
          </a:p>
        </p:txBody>
      </p:sp>
      <p:sp>
        <p:nvSpPr>
          <p:cNvPr id="3" name="Table Placeholder 2">
            <a:extLst>
              <a:ext uri="{FF2B5EF4-FFF2-40B4-BE49-F238E27FC236}">
                <a16:creationId xmlns:a16="http://schemas.microsoft.com/office/drawing/2014/main" id="{713F2707-E0B2-F374-0626-1F842FEEEB8A}"/>
              </a:ext>
            </a:extLst>
          </p:cNvPr>
          <p:cNvSpPr>
            <a:spLocks noGrp="1"/>
          </p:cNvSpPr>
          <p:nvPr>
            <p:ph type="tbl" sz="quarter" idx="27"/>
          </p:nvPr>
        </p:nvSpPr>
        <p:spPr/>
        <p:txBody>
          <a:bodyPr/>
          <a:lstStyle/>
          <a:p>
            <a:pPr marL="0" indent="0">
              <a:buNone/>
            </a:pPr>
            <a:r>
              <a:rPr lang="es-ES" dirty="0"/>
              <a:t>Hoy, </a:t>
            </a:r>
            <a:r>
              <a:rPr lang="es-ES" dirty="0" err="1"/>
              <a:t>Databricks</a:t>
            </a:r>
            <a:r>
              <a:rPr lang="es-ES" dirty="0"/>
              <a:t> sirve a miles de clientes en todo el mundo, desde startups hasta algunas de las empresas más grandes y respetadas. </a:t>
            </a:r>
          </a:p>
          <a:p>
            <a:pPr marL="0" indent="0">
              <a:buNone/>
            </a:pPr>
            <a:r>
              <a:rPr lang="es-ES" dirty="0"/>
              <a:t>Su plataforma ha sido fundamental en la transformación digital de sectores como finanzas, salud, energía y entretenimiento, permitiéndoles innovar y mantenerse competitivos en el mercado global.</a:t>
            </a:r>
          </a:p>
          <a:p>
            <a:endParaRPr lang="en-US" dirty="0"/>
          </a:p>
        </p:txBody>
      </p:sp>
      <p:grpSp>
        <p:nvGrpSpPr>
          <p:cNvPr id="37" name="Group 36">
            <a:extLst>
              <a:ext uri="{FF2B5EF4-FFF2-40B4-BE49-F238E27FC236}">
                <a16:creationId xmlns:a16="http://schemas.microsoft.com/office/drawing/2014/main" id="{C336BDAE-E33C-8F85-506F-253F4C41DF12}"/>
              </a:ext>
            </a:extLst>
          </p:cNvPr>
          <p:cNvGrpSpPr/>
          <p:nvPr/>
        </p:nvGrpSpPr>
        <p:grpSpPr>
          <a:xfrm>
            <a:off x="1021302" y="3263779"/>
            <a:ext cx="9438768" cy="1288027"/>
            <a:chOff x="729202" y="3132808"/>
            <a:chExt cx="9438768" cy="1288027"/>
          </a:xfrm>
        </p:grpSpPr>
        <p:pic>
          <p:nvPicPr>
            <p:cNvPr id="6" name="Picture 5">
              <a:extLst>
                <a:ext uri="{FF2B5EF4-FFF2-40B4-BE49-F238E27FC236}">
                  <a16:creationId xmlns:a16="http://schemas.microsoft.com/office/drawing/2014/main" id="{BEE07D45-291F-320E-599B-A3BF6127FD29}"/>
                </a:ext>
              </a:extLst>
            </p:cNvPr>
            <p:cNvPicPr>
              <a:picLocks noChangeAspect="1"/>
            </p:cNvPicPr>
            <p:nvPr/>
          </p:nvPicPr>
          <p:blipFill>
            <a:blip r:embed="rId2"/>
            <a:stretch>
              <a:fillRect/>
            </a:stretch>
          </p:blipFill>
          <p:spPr>
            <a:xfrm>
              <a:off x="729202" y="3794843"/>
              <a:ext cx="1770157" cy="623844"/>
            </a:xfrm>
            <a:prstGeom prst="rect">
              <a:avLst/>
            </a:prstGeom>
          </p:spPr>
        </p:pic>
        <p:pic>
          <p:nvPicPr>
            <p:cNvPr id="8" name="Picture 7">
              <a:extLst>
                <a:ext uri="{FF2B5EF4-FFF2-40B4-BE49-F238E27FC236}">
                  <a16:creationId xmlns:a16="http://schemas.microsoft.com/office/drawing/2014/main" id="{6A541CAB-EA85-ECC5-4514-6013B22E4A93}"/>
                </a:ext>
              </a:extLst>
            </p:cNvPr>
            <p:cNvPicPr>
              <a:picLocks noChangeAspect="1"/>
            </p:cNvPicPr>
            <p:nvPr/>
          </p:nvPicPr>
          <p:blipFill>
            <a:blip r:embed="rId3"/>
            <a:stretch>
              <a:fillRect/>
            </a:stretch>
          </p:blipFill>
          <p:spPr>
            <a:xfrm>
              <a:off x="729202" y="3133555"/>
              <a:ext cx="1770157" cy="680199"/>
            </a:xfrm>
            <a:prstGeom prst="rect">
              <a:avLst/>
            </a:prstGeom>
          </p:spPr>
        </p:pic>
        <p:pic>
          <p:nvPicPr>
            <p:cNvPr id="12" name="Picture 11">
              <a:extLst>
                <a:ext uri="{FF2B5EF4-FFF2-40B4-BE49-F238E27FC236}">
                  <a16:creationId xmlns:a16="http://schemas.microsoft.com/office/drawing/2014/main" id="{AF4318F6-154A-073C-AEF5-B2423B6A0729}"/>
                </a:ext>
              </a:extLst>
            </p:cNvPr>
            <p:cNvPicPr>
              <a:picLocks noChangeAspect="1"/>
            </p:cNvPicPr>
            <p:nvPr/>
          </p:nvPicPr>
          <p:blipFill>
            <a:blip r:embed="rId4"/>
            <a:stretch>
              <a:fillRect/>
            </a:stretch>
          </p:blipFill>
          <p:spPr>
            <a:xfrm>
              <a:off x="4158347" y="3767688"/>
              <a:ext cx="1882608" cy="650653"/>
            </a:xfrm>
            <a:prstGeom prst="rect">
              <a:avLst/>
            </a:prstGeom>
          </p:spPr>
        </p:pic>
        <p:pic>
          <p:nvPicPr>
            <p:cNvPr id="14" name="Picture 13">
              <a:extLst>
                <a:ext uri="{FF2B5EF4-FFF2-40B4-BE49-F238E27FC236}">
                  <a16:creationId xmlns:a16="http://schemas.microsoft.com/office/drawing/2014/main" id="{AF19AFB8-5424-5A74-9CF5-8D79B703686B}"/>
                </a:ext>
              </a:extLst>
            </p:cNvPr>
            <p:cNvPicPr>
              <a:picLocks noChangeAspect="1"/>
            </p:cNvPicPr>
            <p:nvPr/>
          </p:nvPicPr>
          <p:blipFill>
            <a:blip r:embed="rId5"/>
            <a:stretch>
              <a:fillRect/>
            </a:stretch>
          </p:blipFill>
          <p:spPr>
            <a:xfrm>
              <a:off x="2497965" y="3768031"/>
              <a:ext cx="1660383" cy="650654"/>
            </a:xfrm>
            <a:prstGeom prst="rect">
              <a:avLst/>
            </a:prstGeom>
          </p:spPr>
        </p:pic>
        <p:pic>
          <p:nvPicPr>
            <p:cNvPr id="20" name="Picture 19">
              <a:extLst>
                <a:ext uri="{FF2B5EF4-FFF2-40B4-BE49-F238E27FC236}">
                  <a16:creationId xmlns:a16="http://schemas.microsoft.com/office/drawing/2014/main" id="{46A81EE0-D843-7837-6174-0492D4FF61AD}"/>
                </a:ext>
              </a:extLst>
            </p:cNvPr>
            <p:cNvPicPr>
              <a:picLocks noChangeAspect="1"/>
            </p:cNvPicPr>
            <p:nvPr/>
          </p:nvPicPr>
          <p:blipFill>
            <a:blip r:embed="rId6"/>
            <a:stretch>
              <a:fillRect/>
            </a:stretch>
          </p:blipFill>
          <p:spPr>
            <a:xfrm>
              <a:off x="2497965" y="3133555"/>
              <a:ext cx="1660382" cy="634475"/>
            </a:xfrm>
            <a:prstGeom prst="rect">
              <a:avLst/>
            </a:prstGeom>
          </p:spPr>
        </p:pic>
        <p:pic>
          <p:nvPicPr>
            <p:cNvPr id="24" name="Picture 23">
              <a:extLst>
                <a:ext uri="{FF2B5EF4-FFF2-40B4-BE49-F238E27FC236}">
                  <a16:creationId xmlns:a16="http://schemas.microsoft.com/office/drawing/2014/main" id="{E6039EFF-8D32-73A2-B63A-DDA4333AEC91}"/>
                </a:ext>
              </a:extLst>
            </p:cNvPr>
            <p:cNvPicPr>
              <a:picLocks noChangeAspect="1"/>
            </p:cNvPicPr>
            <p:nvPr/>
          </p:nvPicPr>
          <p:blipFill>
            <a:blip r:embed="rId7"/>
            <a:stretch>
              <a:fillRect/>
            </a:stretch>
          </p:blipFill>
          <p:spPr>
            <a:xfrm>
              <a:off x="4158347" y="3132868"/>
              <a:ext cx="1882608" cy="634476"/>
            </a:xfrm>
            <a:prstGeom prst="rect">
              <a:avLst/>
            </a:prstGeom>
          </p:spPr>
        </p:pic>
        <p:pic>
          <p:nvPicPr>
            <p:cNvPr id="26" name="Picture 25">
              <a:extLst>
                <a:ext uri="{FF2B5EF4-FFF2-40B4-BE49-F238E27FC236}">
                  <a16:creationId xmlns:a16="http://schemas.microsoft.com/office/drawing/2014/main" id="{F3A0FA85-C498-C04C-27D1-FB52AB8D34EF}"/>
                </a:ext>
              </a:extLst>
            </p:cNvPr>
            <p:cNvPicPr>
              <a:picLocks noChangeAspect="1"/>
            </p:cNvPicPr>
            <p:nvPr/>
          </p:nvPicPr>
          <p:blipFill>
            <a:blip r:embed="rId8"/>
            <a:stretch>
              <a:fillRect/>
            </a:stretch>
          </p:blipFill>
          <p:spPr>
            <a:xfrm>
              <a:off x="6040955" y="3132868"/>
              <a:ext cx="1334570" cy="661975"/>
            </a:xfrm>
            <a:prstGeom prst="rect">
              <a:avLst/>
            </a:prstGeom>
          </p:spPr>
        </p:pic>
        <p:pic>
          <p:nvPicPr>
            <p:cNvPr id="28" name="Picture 27">
              <a:extLst>
                <a:ext uri="{FF2B5EF4-FFF2-40B4-BE49-F238E27FC236}">
                  <a16:creationId xmlns:a16="http://schemas.microsoft.com/office/drawing/2014/main" id="{0700AA81-3574-EF99-1A0F-B036447DB682}"/>
                </a:ext>
              </a:extLst>
            </p:cNvPr>
            <p:cNvPicPr>
              <a:picLocks noChangeAspect="1"/>
            </p:cNvPicPr>
            <p:nvPr/>
          </p:nvPicPr>
          <p:blipFill>
            <a:blip r:embed="rId9"/>
            <a:stretch>
              <a:fillRect/>
            </a:stretch>
          </p:blipFill>
          <p:spPr>
            <a:xfrm>
              <a:off x="6040955" y="3770182"/>
              <a:ext cx="1334570" cy="650653"/>
            </a:xfrm>
            <a:prstGeom prst="rect">
              <a:avLst/>
            </a:prstGeom>
          </p:spPr>
        </p:pic>
        <p:pic>
          <p:nvPicPr>
            <p:cNvPr id="30" name="Picture 29">
              <a:extLst>
                <a:ext uri="{FF2B5EF4-FFF2-40B4-BE49-F238E27FC236}">
                  <a16:creationId xmlns:a16="http://schemas.microsoft.com/office/drawing/2014/main" id="{201A66E5-C506-B478-E294-596876E464D7}"/>
                </a:ext>
              </a:extLst>
            </p:cNvPr>
            <p:cNvPicPr>
              <a:picLocks noChangeAspect="1"/>
            </p:cNvPicPr>
            <p:nvPr/>
          </p:nvPicPr>
          <p:blipFill>
            <a:blip r:embed="rId10"/>
            <a:stretch>
              <a:fillRect/>
            </a:stretch>
          </p:blipFill>
          <p:spPr>
            <a:xfrm>
              <a:off x="7375525" y="3132868"/>
              <a:ext cx="1298693" cy="650652"/>
            </a:xfrm>
            <a:prstGeom prst="rect">
              <a:avLst/>
            </a:prstGeom>
          </p:spPr>
        </p:pic>
        <p:pic>
          <p:nvPicPr>
            <p:cNvPr id="32" name="Picture 31">
              <a:extLst>
                <a:ext uri="{FF2B5EF4-FFF2-40B4-BE49-F238E27FC236}">
                  <a16:creationId xmlns:a16="http://schemas.microsoft.com/office/drawing/2014/main" id="{A1124401-BF69-AAFB-01AD-A7BE8373D1E0}"/>
                </a:ext>
              </a:extLst>
            </p:cNvPr>
            <p:cNvPicPr>
              <a:picLocks noChangeAspect="1"/>
            </p:cNvPicPr>
            <p:nvPr/>
          </p:nvPicPr>
          <p:blipFill>
            <a:blip r:embed="rId11"/>
            <a:stretch>
              <a:fillRect/>
            </a:stretch>
          </p:blipFill>
          <p:spPr>
            <a:xfrm>
              <a:off x="7375525" y="3767344"/>
              <a:ext cx="1298693" cy="650653"/>
            </a:xfrm>
            <a:prstGeom prst="rect">
              <a:avLst/>
            </a:prstGeom>
          </p:spPr>
        </p:pic>
        <p:pic>
          <p:nvPicPr>
            <p:cNvPr id="34" name="Picture 33">
              <a:extLst>
                <a:ext uri="{FF2B5EF4-FFF2-40B4-BE49-F238E27FC236}">
                  <a16:creationId xmlns:a16="http://schemas.microsoft.com/office/drawing/2014/main" id="{9A2A6ABC-A861-88A5-4D1D-BD65DDB517C4}"/>
                </a:ext>
              </a:extLst>
            </p:cNvPr>
            <p:cNvPicPr>
              <a:picLocks noChangeAspect="1"/>
            </p:cNvPicPr>
            <p:nvPr/>
          </p:nvPicPr>
          <p:blipFill>
            <a:blip r:embed="rId12"/>
            <a:stretch>
              <a:fillRect/>
            </a:stretch>
          </p:blipFill>
          <p:spPr>
            <a:xfrm>
              <a:off x="8649441" y="3132808"/>
              <a:ext cx="1518529" cy="598588"/>
            </a:xfrm>
            <a:prstGeom prst="rect">
              <a:avLst/>
            </a:prstGeom>
          </p:spPr>
        </p:pic>
        <p:pic>
          <p:nvPicPr>
            <p:cNvPr id="36" name="Picture 35">
              <a:extLst>
                <a:ext uri="{FF2B5EF4-FFF2-40B4-BE49-F238E27FC236}">
                  <a16:creationId xmlns:a16="http://schemas.microsoft.com/office/drawing/2014/main" id="{EC72F418-AE58-FD75-0937-8F0E399C5758}"/>
                </a:ext>
              </a:extLst>
            </p:cNvPr>
            <p:cNvPicPr>
              <a:picLocks noChangeAspect="1"/>
            </p:cNvPicPr>
            <p:nvPr/>
          </p:nvPicPr>
          <p:blipFill>
            <a:blip r:embed="rId13"/>
            <a:stretch>
              <a:fillRect/>
            </a:stretch>
          </p:blipFill>
          <p:spPr>
            <a:xfrm>
              <a:off x="8674218" y="3718842"/>
              <a:ext cx="1492132" cy="700574"/>
            </a:xfrm>
            <a:prstGeom prst="rect">
              <a:avLst/>
            </a:prstGeom>
          </p:spPr>
        </p:pic>
      </p:grpSp>
    </p:spTree>
    <p:extLst>
      <p:ext uri="{BB962C8B-B14F-4D97-AF65-F5344CB8AC3E}">
        <p14:creationId xmlns:p14="http://schemas.microsoft.com/office/powerpoint/2010/main" val="2107015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F4F1BDC-2F69-F4A2-8FBA-3C34641DDF7A}"/>
              </a:ext>
            </a:extLst>
          </p:cNvPr>
          <p:cNvSpPr>
            <a:spLocks noGrp="1"/>
          </p:cNvSpPr>
          <p:nvPr>
            <p:ph type="body" sz="quarter" idx="27"/>
          </p:nvPr>
        </p:nvSpPr>
        <p:spPr/>
        <p:txBody>
          <a:bodyPr/>
          <a:lstStyle/>
          <a:p>
            <a:r>
              <a:rPr lang="es-ES" dirty="0"/>
              <a:t>2004</a:t>
            </a:r>
            <a:endParaRPr lang="en-US" dirty="0"/>
          </a:p>
        </p:txBody>
      </p:sp>
      <p:sp>
        <p:nvSpPr>
          <p:cNvPr id="8" name="Text Placeholder 7">
            <a:extLst>
              <a:ext uri="{FF2B5EF4-FFF2-40B4-BE49-F238E27FC236}">
                <a16:creationId xmlns:a16="http://schemas.microsoft.com/office/drawing/2014/main" id="{46EE321B-2E2C-5308-0292-B0705564CAD2}"/>
              </a:ext>
            </a:extLst>
          </p:cNvPr>
          <p:cNvSpPr>
            <a:spLocks noGrp="1"/>
          </p:cNvSpPr>
          <p:nvPr>
            <p:ph type="body" sz="quarter" idx="38"/>
          </p:nvPr>
        </p:nvSpPr>
        <p:spPr/>
        <p:txBody>
          <a:bodyPr/>
          <a:lstStyle/>
          <a:p>
            <a:r>
              <a:rPr lang="es-ES" dirty="0"/>
              <a:t>2006</a:t>
            </a:r>
            <a:endParaRPr lang="en-US" dirty="0"/>
          </a:p>
        </p:txBody>
      </p:sp>
      <p:sp>
        <p:nvSpPr>
          <p:cNvPr id="10" name="Text Placeholder 9">
            <a:extLst>
              <a:ext uri="{FF2B5EF4-FFF2-40B4-BE49-F238E27FC236}">
                <a16:creationId xmlns:a16="http://schemas.microsoft.com/office/drawing/2014/main" id="{3C04DACC-92B9-77CA-120A-AC6FB4CDCD93}"/>
              </a:ext>
            </a:extLst>
          </p:cNvPr>
          <p:cNvSpPr>
            <a:spLocks noGrp="1"/>
          </p:cNvSpPr>
          <p:nvPr>
            <p:ph type="body" sz="quarter" idx="40"/>
          </p:nvPr>
        </p:nvSpPr>
        <p:spPr/>
        <p:txBody>
          <a:bodyPr/>
          <a:lstStyle/>
          <a:p>
            <a:r>
              <a:rPr lang="es-ES" dirty="0"/>
              <a:t>2009</a:t>
            </a:r>
            <a:endParaRPr lang="en-US" dirty="0"/>
          </a:p>
        </p:txBody>
      </p:sp>
      <p:sp>
        <p:nvSpPr>
          <p:cNvPr id="12" name="Text Placeholder 11">
            <a:extLst>
              <a:ext uri="{FF2B5EF4-FFF2-40B4-BE49-F238E27FC236}">
                <a16:creationId xmlns:a16="http://schemas.microsoft.com/office/drawing/2014/main" id="{E7B8CC83-3CAC-9F4D-D24E-EBB3363407C1}"/>
              </a:ext>
            </a:extLst>
          </p:cNvPr>
          <p:cNvSpPr>
            <a:spLocks noGrp="1"/>
          </p:cNvSpPr>
          <p:nvPr>
            <p:ph type="body" sz="quarter" idx="42"/>
          </p:nvPr>
        </p:nvSpPr>
        <p:spPr/>
        <p:txBody>
          <a:bodyPr/>
          <a:lstStyle/>
          <a:p>
            <a:r>
              <a:rPr lang="es-ES" dirty="0"/>
              <a:t>2013</a:t>
            </a:r>
            <a:endParaRPr lang="en-US" dirty="0"/>
          </a:p>
        </p:txBody>
      </p:sp>
      <p:sp>
        <p:nvSpPr>
          <p:cNvPr id="14" name="Text Placeholder 13">
            <a:extLst>
              <a:ext uri="{FF2B5EF4-FFF2-40B4-BE49-F238E27FC236}">
                <a16:creationId xmlns:a16="http://schemas.microsoft.com/office/drawing/2014/main" id="{9586DA00-2CEB-3F32-72E5-7E2086B7B31B}"/>
              </a:ext>
            </a:extLst>
          </p:cNvPr>
          <p:cNvSpPr>
            <a:spLocks noGrp="1"/>
          </p:cNvSpPr>
          <p:nvPr>
            <p:ph type="body" sz="quarter" idx="44"/>
          </p:nvPr>
        </p:nvSpPr>
        <p:spPr/>
        <p:txBody>
          <a:bodyPr/>
          <a:lstStyle/>
          <a:p>
            <a:r>
              <a:rPr lang="es-ES" dirty="0"/>
              <a:t>2024</a:t>
            </a:r>
            <a:endParaRPr lang="en-US" dirty="0"/>
          </a:p>
        </p:txBody>
      </p:sp>
      <p:sp>
        <p:nvSpPr>
          <p:cNvPr id="15" name="Text Placeholder 14">
            <a:extLst>
              <a:ext uri="{FF2B5EF4-FFF2-40B4-BE49-F238E27FC236}">
                <a16:creationId xmlns:a16="http://schemas.microsoft.com/office/drawing/2014/main" id="{27C73F2C-DE2F-B72D-A429-C7256068421D}"/>
              </a:ext>
            </a:extLst>
          </p:cNvPr>
          <p:cNvSpPr>
            <a:spLocks noGrp="1"/>
          </p:cNvSpPr>
          <p:nvPr>
            <p:ph type="body" sz="quarter" idx="45"/>
          </p:nvPr>
        </p:nvSpPr>
        <p:spPr/>
        <p:txBody>
          <a:bodyPr/>
          <a:lstStyle/>
          <a:p>
            <a:r>
              <a:rPr lang="es-ES" dirty="0" err="1"/>
              <a:t>Databricks</a:t>
            </a:r>
            <a:endParaRPr lang="es-ES" dirty="0"/>
          </a:p>
          <a:p>
            <a:r>
              <a:rPr lang="es-ES" dirty="0"/>
              <a:t>Valor en mercado: </a:t>
            </a:r>
            <a:r>
              <a:rPr lang="es-ES" b="1" dirty="0"/>
              <a:t>$43B</a:t>
            </a:r>
            <a:endParaRPr lang="en-US" b="1" dirty="0"/>
          </a:p>
        </p:txBody>
      </p:sp>
      <p:sp>
        <p:nvSpPr>
          <p:cNvPr id="5" name="Title 4">
            <a:extLst>
              <a:ext uri="{FF2B5EF4-FFF2-40B4-BE49-F238E27FC236}">
                <a16:creationId xmlns:a16="http://schemas.microsoft.com/office/drawing/2014/main" id="{B3DD68FD-6EF6-CDA8-3351-603078E33466}"/>
              </a:ext>
            </a:extLst>
          </p:cNvPr>
          <p:cNvSpPr>
            <a:spLocks noGrp="1"/>
          </p:cNvSpPr>
          <p:nvPr>
            <p:ph type="title"/>
          </p:nvPr>
        </p:nvSpPr>
        <p:spPr/>
        <p:txBody>
          <a:bodyPr/>
          <a:lstStyle/>
          <a:p>
            <a:r>
              <a:rPr lang="es-ES" dirty="0"/>
              <a:t>Evolución </a:t>
            </a:r>
            <a:endParaRPr lang="en-US" dirty="0"/>
          </a:p>
        </p:txBody>
      </p:sp>
      <p:pic>
        <p:nvPicPr>
          <p:cNvPr id="7172" name="Picture 4" descr="MapReduce for Faster Processing - HostDime India Blog ...">
            <a:extLst>
              <a:ext uri="{FF2B5EF4-FFF2-40B4-BE49-F238E27FC236}">
                <a16:creationId xmlns:a16="http://schemas.microsoft.com/office/drawing/2014/main" id="{7D464254-7A99-C81D-997C-9150F38EC2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7136" y="4371402"/>
            <a:ext cx="1877575" cy="651629"/>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a:extLst>
              <a:ext uri="{FF2B5EF4-FFF2-40B4-BE49-F238E27FC236}">
                <a16:creationId xmlns:a16="http://schemas.microsoft.com/office/drawing/2014/main" id="{74C83921-61AB-243B-137E-BE386D8F7A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3985" y="2862042"/>
            <a:ext cx="1949488" cy="504506"/>
          </a:xfrm>
          <a:prstGeom prst="rect">
            <a:avLst/>
          </a:prstGeom>
          <a:noFill/>
          <a:extLst>
            <a:ext uri="{909E8E84-426E-40DD-AFC4-6F175D3DCCD1}">
              <a14:hiddenFill xmlns:a14="http://schemas.microsoft.com/office/drawing/2010/main">
                <a:solidFill>
                  <a:srgbClr val="FFFFFF"/>
                </a:solidFill>
              </a14:hiddenFill>
            </a:ext>
          </a:extLst>
        </p:spPr>
      </p:pic>
      <p:pic>
        <p:nvPicPr>
          <p:cNvPr id="7186" name="Picture 18" descr="Spark叢集設置(pyspark開啟). 繼上次Hadoop叢集架設後，我厲害同學又傳授我怎麼搞Spark，索性再紀錄一波… | by 學習筆記.  Hank Tsai | Medium">
            <a:extLst>
              <a:ext uri="{FF2B5EF4-FFF2-40B4-BE49-F238E27FC236}">
                <a16:creationId xmlns:a16="http://schemas.microsoft.com/office/drawing/2014/main" id="{BFB39917-67FB-CCB9-5B45-BE3335EA9B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8054" y="4807157"/>
            <a:ext cx="2055926" cy="994397"/>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Databricks white logo transparent PNG - StickPNG">
            <a:extLst>
              <a:ext uri="{FF2B5EF4-FFF2-40B4-BE49-F238E27FC236}">
                <a16:creationId xmlns:a16="http://schemas.microsoft.com/office/drawing/2014/main" id="{D12FED08-6A2E-0559-7A74-60BC1BD47C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01940" y="5051157"/>
            <a:ext cx="1877575" cy="292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7239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F1AE2-AE03-6FFD-9C41-2977972DC8AD}"/>
              </a:ext>
            </a:extLst>
          </p:cNvPr>
          <p:cNvSpPr>
            <a:spLocks noGrp="1"/>
          </p:cNvSpPr>
          <p:nvPr>
            <p:ph type="title"/>
          </p:nvPr>
        </p:nvSpPr>
        <p:spPr/>
        <p:txBody>
          <a:bodyPr/>
          <a:lstStyle/>
          <a:p>
            <a:r>
              <a:rPr lang="es-ES" dirty="0"/>
              <a:t>Introducción al Procesamiento de Datos y Big Data</a:t>
            </a:r>
            <a:endParaRPr lang="en-US" dirty="0"/>
          </a:p>
        </p:txBody>
      </p:sp>
      <p:sp>
        <p:nvSpPr>
          <p:cNvPr id="6" name="Table Placeholder 5">
            <a:extLst>
              <a:ext uri="{FF2B5EF4-FFF2-40B4-BE49-F238E27FC236}">
                <a16:creationId xmlns:a16="http://schemas.microsoft.com/office/drawing/2014/main" id="{5C1B09EF-EE73-A8CF-C7AB-62C09341DC00}"/>
              </a:ext>
            </a:extLst>
          </p:cNvPr>
          <p:cNvSpPr>
            <a:spLocks noGrp="1"/>
          </p:cNvSpPr>
          <p:nvPr>
            <p:ph type="tbl" sz="quarter" idx="27"/>
          </p:nvPr>
        </p:nvSpPr>
        <p:spPr>
          <a:xfrm>
            <a:off x="581709" y="1614198"/>
            <a:ext cx="5857191" cy="4196052"/>
          </a:xfrm>
        </p:spPr>
        <p:txBody>
          <a:bodyPr/>
          <a:lstStyle/>
          <a:p>
            <a:pPr marL="0" indent="0">
              <a:buNone/>
            </a:pPr>
            <a:r>
              <a:rPr lang="es-ES" dirty="0"/>
              <a:t>En este viaje, exploraremos cómo la explosión de datos ha transformado la manera en que las organizaciones toman decisiones. </a:t>
            </a:r>
          </a:p>
          <a:p>
            <a:pPr marL="0" indent="0">
              <a:buNone/>
            </a:pPr>
            <a:r>
              <a:rPr lang="es-ES" dirty="0"/>
              <a:t>Desde los primeros días del procesamiento manual de datos hasta la actualidad, donde manejamos volúmenes de información inimaginables hace unas décadas. </a:t>
            </a:r>
          </a:p>
          <a:p>
            <a:pPr marL="0" indent="0">
              <a:buNone/>
            </a:pPr>
            <a:r>
              <a:rPr lang="es-ES" dirty="0"/>
              <a:t>Este cambio no solo ha requerido nuevas tecnologías, sino también un nuevo enfoque en cómo almacenamos, procesamos y extraemos valor de estos vastos océanos de datos.</a:t>
            </a:r>
          </a:p>
          <a:p>
            <a:endParaRPr lang="en-US" dirty="0"/>
          </a:p>
        </p:txBody>
      </p:sp>
      <p:pic>
        <p:nvPicPr>
          <p:cNvPr id="7" name="Picture 6" descr="A collage of different images of a city&#10;&#10;Description automatically generated">
            <a:extLst>
              <a:ext uri="{FF2B5EF4-FFF2-40B4-BE49-F238E27FC236}">
                <a16:creationId xmlns:a16="http://schemas.microsoft.com/office/drawing/2014/main" id="{ABE36828-B9EE-276C-ED5E-8C326914996E}"/>
              </a:ext>
            </a:extLst>
          </p:cNvPr>
          <p:cNvPicPr>
            <a:picLocks noChangeAspect="1"/>
          </p:cNvPicPr>
          <p:nvPr/>
        </p:nvPicPr>
        <p:blipFill>
          <a:blip r:embed="rId2"/>
          <a:stretch>
            <a:fillRect/>
          </a:stretch>
        </p:blipFill>
        <p:spPr>
          <a:xfrm>
            <a:off x="6686550" y="1614198"/>
            <a:ext cx="5171391" cy="2955080"/>
          </a:xfrm>
          <a:prstGeom prst="rect">
            <a:avLst/>
          </a:prstGeom>
        </p:spPr>
      </p:pic>
    </p:spTree>
    <p:extLst>
      <p:ext uri="{BB962C8B-B14F-4D97-AF65-F5344CB8AC3E}">
        <p14:creationId xmlns:p14="http://schemas.microsoft.com/office/powerpoint/2010/main" val="1469192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F1AE2-AE03-6FFD-9C41-2977972DC8AD}"/>
              </a:ext>
            </a:extLst>
          </p:cNvPr>
          <p:cNvSpPr>
            <a:spLocks noGrp="1"/>
          </p:cNvSpPr>
          <p:nvPr>
            <p:ph type="title"/>
          </p:nvPr>
        </p:nvSpPr>
        <p:spPr/>
        <p:txBody>
          <a:bodyPr/>
          <a:lstStyle/>
          <a:p>
            <a:r>
              <a:rPr lang="es-ES" dirty="0"/>
              <a:t>Orígenes de MapReduce</a:t>
            </a:r>
            <a:endParaRPr lang="en-US" dirty="0"/>
          </a:p>
        </p:txBody>
      </p:sp>
      <p:sp>
        <p:nvSpPr>
          <p:cNvPr id="6" name="Table Placeholder 5">
            <a:extLst>
              <a:ext uri="{FF2B5EF4-FFF2-40B4-BE49-F238E27FC236}">
                <a16:creationId xmlns:a16="http://schemas.microsoft.com/office/drawing/2014/main" id="{5C1B09EF-EE73-A8CF-C7AB-62C09341DC00}"/>
              </a:ext>
            </a:extLst>
          </p:cNvPr>
          <p:cNvSpPr>
            <a:spLocks noGrp="1"/>
          </p:cNvSpPr>
          <p:nvPr>
            <p:ph type="tbl" sz="quarter" idx="27"/>
          </p:nvPr>
        </p:nvSpPr>
        <p:spPr/>
        <p:txBody>
          <a:bodyPr/>
          <a:lstStyle/>
          <a:p>
            <a:pPr marL="0" indent="0">
              <a:buNone/>
            </a:pPr>
            <a:r>
              <a:rPr lang="es-ES" dirty="0"/>
              <a:t>La revolución del Big Data comenzó con una idea simple pero poderosa. </a:t>
            </a:r>
          </a:p>
          <a:p>
            <a:pPr marL="0" indent="0">
              <a:buNone/>
            </a:pPr>
            <a:r>
              <a:rPr lang="es-ES" dirty="0"/>
              <a:t>En 2004, Jeff Dean y Sanjay Ghemawat de Google publicaron un </a:t>
            </a:r>
            <a:r>
              <a:rPr lang="es-ES" i="1" dirty="0" err="1"/>
              <a:t>paper</a:t>
            </a:r>
            <a:r>
              <a:rPr lang="es-ES" dirty="0"/>
              <a:t> sobre MapReduce, un modelo de programación que permitía procesar grandes conjuntos de datos distribuidos de manera eficiente. </a:t>
            </a:r>
          </a:p>
          <a:p>
            <a:pPr marL="0" indent="0">
              <a:buNone/>
            </a:pPr>
            <a:r>
              <a:rPr lang="es-ES" dirty="0"/>
              <a:t>Esta innovación fue el catalizador para el desarrollo de tecnologías que podrían manejar la escala y complejidad del Big Data.</a:t>
            </a:r>
          </a:p>
          <a:p>
            <a:endParaRPr lang="es-ES" dirty="0"/>
          </a:p>
          <a:p>
            <a:endParaRPr lang="es-ES" dirty="0"/>
          </a:p>
          <a:p>
            <a:endParaRPr lang="es-ES" dirty="0"/>
          </a:p>
          <a:p>
            <a:endParaRPr lang="es-ES" dirty="0"/>
          </a:p>
          <a:p>
            <a:pPr marL="0" indent="0">
              <a:buNone/>
            </a:pPr>
            <a:endParaRPr lang="en-US" dirty="0">
              <a:hlinkClick r:id="rId2"/>
            </a:endParaRPr>
          </a:p>
          <a:p>
            <a:pPr marL="0" indent="0">
              <a:buNone/>
            </a:pPr>
            <a:endParaRPr lang="en-US" dirty="0">
              <a:hlinkClick r:id="rId2"/>
            </a:endParaRPr>
          </a:p>
          <a:p>
            <a:pPr marL="0" indent="0">
              <a:buNone/>
            </a:pPr>
            <a:endParaRPr lang="en-US" dirty="0">
              <a:hlinkClick r:id="rId2"/>
            </a:endParaRPr>
          </a:p>
          <a:p>
            <a:pPr marL="0" indent="0">
              <a:buNone/>
            </a:pPr>
            <a:r>
              <a:rPr lang="en-US" dirty="0">
                <a:hlinkClick r:id="rId2"/>
              </a:rPr>
              <a:t>The Friendship That Made Google Huge | The New Yorker</a:t>
            </a:r>
            <a:endParaRPr lang="en-US" dirty="0"/>
          </a:p>
        </p:txBody>
      </p:sp>
      <p:pic>
        <p:nvPicPr>
          <p:cNvPr id="1026" name="Picture 2" descr="If Xerox PARC Invented the PC, Google Invented the Internet | WIRED">
            <a:extLst>
              <a:ext uri="{FF2B5EF4-FFF2-40B4-BE49-F238E27FC236}">
                <a16:creationId xmlns:a16="http://schemas.microsoft.com/office/drawing/2014/main" id="{5C758D06-DC73-E3A8-2BB9-6D31B3CBC6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7617" y="3251731"/>
            <a:ext cx="3801940" cy="199207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istoria del logo de Google - Rótulos Matesanz">
            <a:extLst>
              <a:ext uri="{FF2B5EF4-FFF2-40B4-BE49-F238E27FC236}">
                <a16:creationId xmlns:a16="http://schemas.microsoft.com/office/drawing/2014/main" id="{45DE3CEF-043F-23BE-B45F-17743D3A80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6141" y="4880386"/>
            <a:ext cx="726832" cy="726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0029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F1AE2-AE03-6FFD-9C41-2977972DC8AD}"/>
              </a:ext>
            </a:extLst>
          </p:cNvPr>
          <p:cNvSpPr>
            <a:spLocks noGrp="1"/>
          </p:cNvSpPr>
          <p:nvPr>
            <p:ph type="title"/>
          </p:nvPr>
        </p:nvSpPr>
        <p:spPr/>
        <p:txBody>
          <a:bodyPr/>
          <a:lstStyle/>
          <a:p>
            <a:r>
              <a:rPr lang="es-ES" dirty="0"/>
              <a:t>Nacimiento de Apache Hadoop</a:t>
            </a:r>
            <a:endParaRPr lang="en-US" dirty="0"/>
          </a:p>
        </p:txBody>
      </p:sp>
      <p:sp>
        <p:nvSpPr>
          <p:cNvPr id="6" name="Table Placeholder 5">
            <a:extLst>
              <a:ext uri="{FF2B5EF4-FFF2-40B4-BE49-F238E27FC236}">
                <a16:creationId xmlns:a16="http://schemas.microsoft.com/office/drawing/2014/main" id="{5C1B09EF-EE73-A8CF-C7AB-62C09341DC00}"/>
              </a:ext>
            </a:extLst>
          </p:cNvPr>
          <p:cNvSpPr>
            <a:spLocks noGrp="1"/>
          </p:cNvSpPr>
          <p:nvPr>
            <p:ph type="tbl" sz="quarter" idx="27"/>
          </p:nvPr>
        </p:nvSpPr>
        <p:spPr>
          <a:xfrm>
            <a:off x="581709" y="1614198"/>
            <a:ext cx="7814945" cy="4317856"/>
          </a:xfrm>
        </p:spPr>
        <p:txBody>
          <a:bodyPr/>
          <a:lstStyle/>
          <a:p>
            <a:pPr marL="0" indent="0">
              <a:buNone/>
            </a:pPr>
            <a:r>
              <a:rPr lang="es-ES" dirty="0"/>
              <a:t>Inspirados por MapReduce, Doug </a:t>
            </a:r>
            <a:r>
              <a:rPr lang="es-ES" dirty="0" err="1"/>
              <a:t>Cutting</a:t>
            </a:r>
            <a:r>
              <a:rPr lang="es-ES" dirty="0"/>
              <a:t> y Mike </a:t>
            </a:r>
            <a:r>
              <a:rPr lang="es-ES" dirty="0" err="1"/>
              <a:t>Cafarella</a:t>
            </a:r>
            <a:r>
              <a:rPr lang="es-ES" dirty="0"/>
              <a:t> crearon Apache Hadoop en 2006. </a:t>
            </a:r>
          </a:p>
          <a:p>
            <a:pPr marL="0" indent="0">
              <a:buNone/>
            </a:pPr>
            <a:r>
              <a:rPr lang="es-ES" dirty="0"/>
              <a:t>Hadoop se convirtió en sinónimo de Big Data, ofreciendo un </a:t>
            </a:r>
            <a:r>
              <a:rPr lang="es-ES" dirty="0" err="1"/>
              <a:t>framework</a:t>
            </a:r>
            <a:r>
              <a:rPr lang="es-ES" dirty="0"/>
              <a:t> que permitía el almacenamiento y procesamiento distribuido de grandes conjuntos de datos a través de </a:t>
            </a:r>
            <a:r>
              <a:rPr lang="es-ES" dirty="0" err="1"/>
              <a:t>clusters</a:t>
            </a:r>
            <a:r>
              <a:rPr lang="es-ES" dirty="0"/>
              <a:t> de computadoras y usando modelos de programación simples. </a:t>
            </a:r>
          </a:p>
          <a:p>
            <a:pPr marL="0" indent="0">
              <a:buNone/>
            </a:pPr>
            <a:r>
              <a:rPr lang="es-ES" dirty="0"/>
              <a:t>Hadoop democratizó el acceso al procesamiento de Big Data, sentando las bases para la próxima ola de innovaciones que vendrían con posterioridad.</a:t>
            </a:r>
          </a:p>
          <a:p>
            <a:pPr marL="0" indent="0">
              <a:buNone/>
            </a:pPr>
            <a:r>
              <a:rPr lang="es-ES" dirty="0"/>
              <a:t>Sin embargo, a pesar de su éxito, Hadoop enfrentó desafíos relacionados con la velocidad de procesamiento y la complejidad en la gestión de recursos. Estas limitaciones fueron particularmente evidentes en aplicaciones que requerían análisis en tiempo real o que involucraban múltiples iteraciones sobre los mismos datos.</a:t>
            </a:r>
          </a:p>
          <a:p>
            <a:endParaRPr lang="es-ES" dirty="0"/>
          </a:p>
        </p:txBody>
      </p:sp>
      <p:pic>
        <p:nvPicPr>
          <p:cNvPr id="2050" name="Picture 2" descr="Doug Cutting (@cutting) / X">
            <a:extLst>
              <a:ext uri="{FF2B5EF4-FFF2-40B4-BE49-F238E27FC236}">
                <a16:creationId xmlns:a16="http://schemas.microsoft.com/office/drawing/2014/main" id="{06B5E9D4-DD7B-D755-B5A2-68E39F6125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3354" y="1728314"/>
            <a:ext cx="1538654" cy="153865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ichael Cafarella | MIT CSAIL">
            <a:extLst>
              <a:ext uri="{FF2B5EF4-FFF2-40B4-BE49-F238E27FC236}">
                <a16:creationId xmlns:a16="http://schemas.microsoft.com/office/drawing/2014/main" id="{688D3DA5-086D-ECED-0B37-CE5A562A1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26612" y="2035027"/>
            <a:ext cx="1728079" cy="172807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EE66A1E0-FC3C-AA81-47A7-A2D181468D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2114" y="3704933"/>
            <a:ext cx="3912577" cy="10125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5109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F1AE2-AE03-6FFD-9C41-2977972DC8AD}"/>
              </a:ext>
            </a:extLst>
          </p:cNvPr>
          <p:cNvSpPr>
            <a:spLocks noGrp="1"/>
          </p:cNvSpPr>
          <p:nvPr>
            <p:ph type="title"/>
          </p:nvPr>
        </p:nvSpPr>
        <p:spPr/>
        <p:txBody>
          <a:bodyPr/>
          <a:lstStyle/>
          <a:p>
            <a:r>
              <a:rPr lang="es-ES" dirty="0"/>
              <a:t>Nacimiento de Apache Hadoop</a:t>
            </a:r>
            <a:endParaRPr lang="en-US" dirty="0"/>
          </a:p>
        </p:txBody>
      </p:sp>
      <p:sp>
        <p:nvSpPr>
          <p:cNvPr id="6" name="Table Placeholder 5">
            <a:extLst>
              <a:ext uri="{FF2B5EF4-FFF2-40B4-BE49-F238E27FC236}">
                <a16:creationId xmlns:a16="http://schemas.microsoft.com/office/drawing/2014/main" id="{5C1B09EF-EE73-A8CF-C7AB-62C09341DC00}"/>
              </a:ext>
            </a:extLst>
          </p:cNvPr>
          <p:cNvSpPr>
            <a:spLocks noGrp="1"/>
          </p:cNvSpPr>
          <p:nvPr>
            <p:ph type="tbl" sz="quarter" idx="27"/>
          </p:nvPr>
        </p:nvSpPr>
        <p:spPr>
          <a:xfrm>
            <a:off x="581709" y="1614198"/>
            <a:ext cx="7814945" cy="4317856"/>
          </a:xfrm>
        </p:spPr>
        <p:txBody>
          <a:bodyPr/>
          <a:lstStyle/>
          <a:p>
            <a:pPr marL="0" indent="0">
              <a:buNone/>
            </a:pPr>
            <a:r>
              <a:rPr lang="es-ES" dirty="0"/>
              <a:t>Inspirados por MapReduce, Doug </a:t>
            </a:r>
            <a:r>
              <a:rPr lang="es-ES" dirty="0" err="1"/>
              <a:t>Cutting</a:t>
            </a:r>
            <a:r>
              <a:rPr lang="es-ES" dirty="0"/>
              <a:t> y Mike </a:t>
            </a:r>
            <a:r>
              <a:rPr lang="es-ES" dirty="0" err="1"/>
              <a:t>Cafarella</a:t>
            </a:r>
            <a:r>
              <a:rPr lang="es-ES" dirty="0"/>
              <a:t> crearon Apache Hadoop en 2006. </a:t>
            </a:r>
          </a:p>
          <a:p>
            <a:pPr marL="0" indent="0">
              <a:buNone/>
            </a:pPr>
            <a:r>
              <a:rPr lang="es-ES" dirty="0"/>
              <a:t>Hadoop se convirtió en sinónimo de Big Data, ofreciendo un </a:t>
            </a:r>
            <a:r>
              <a:rPr lang="es-ES" dirty="0" err="1"/>
              <a:t>framework</a:t>
            </a:r>
            <a:r>
              <a:rPr lang="es-ES" dirty="0"/>
              <a:t> que permitía el almacenamiento y procesamiento distribuido de grandes conjuntos de datos a través de </a:t>
            </a:r>
            <a:r>
              <a:rPr lang="es-ES" dirty="0" err="1"/>
              <a:t>clusters</a:t>
            </a:r>
            <a:r>
              <a:rPr lang="es-ES" dirty="0"/>
              <a:t> de computadoras y usando modelos de programación simples. </a:t>
            </a:r>
          </a:p>
          <a:p>
            <a:pPr marL="0" indent="0">
              <a:buNone/>
            </a:pPr>
            <a:r>
              <a:rPr lang="es-ES" dirty="0"/>
              <a:t>Hadoop democratizó el acceso al procesamiento de Big Data, sentando las bases para la próxima ola de innovaciones que vendrían con posterioridad.</a:t>
            </a:r>
          </a:p>
          <a:p>
            <a:pPr marL="0" indent="0">
              <a:buNone/>
            </a:pPr>
            <a:r>
              <a:rPr lang="es-ES" dirty="0"/>
              <a:t>Sin embargo, a pesar de su éxito, Hadoop enfrentó desafíos relacionados con la velocidad de procesamiento y la complejidad en la gestión de recursos. Estas limitaciones fueron particularmente evidentes en aplicaciones que requerían análisis en tiempo real o que involucraban múltiples iteraciones sobre los mismos datos.</a:t>
            </a:r>
          </a:p>
          <a:p>
            <a:endParaRPr lang="es-ES" dirty="0"/>
          </a:p>
        </p:txBody>
      </p:sp>
      <p:pic>
        <p:nvPicPr>
          <p:cNvPr id="2050" name="Picture 2" descr="Doug Cutting (@cutting) / X">
            <a:extLst>
              <a:ext uri="{FF2B5EF4-FFF2-40B4-BE49-F238E27FC236}">
                <a16:creationId xmlns:a16="http://schemas.microsoft.com/office/drawing/2014/main" id="{06B5E9D4-DD7B-D755-B5A2-68E39F6125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3354" y="1728314"/>
            <a:ext cx="1538654" cy="153865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ichael Cafarella | MIT CSAIL">
            <a:extLst>
              <a:ext uri="{FF2B5EF4-FFF2-40B4-BE49-F238E27FC236}">
                <a16:creationId xmlns:a16="http://schemas.microsoft.com/office/drawing/2014/main" id="{688D3DA5-086D-ECED-0B37-CE5A562A1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26612" y="2035027"/>
            <a:ext cx="1728079" cy="172807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EE66A1E0-FC3C-AA81-47A7-A2D181468D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2114" y="3704933"/>
            <a:ext cx="3912577" cy="10125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65868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F1AE2-AE03-6FFD-9C41-2977972DC8AD}"/>
              </a:ext>
            </a:extLst>
          </p:cNvPr>
          <p:cNvSpPr>
            <a:spLocks noGrp="1"/>
          </p:cNvSpPr>
          <p:nvPr>
            <p:ph type="title"/>
          </p:nvPr>
        </p:nvSpPr>
        <p:spPr/>
        <p:txBody>
          <a:bodyPr/>
          <a:lstStyle/>
          <a:p>
            <a:r>
              <a:rPr lang="es-ES" dirty="0"/>
              <a:t>Evolución hacia Apache </a:t>
            </a:r>
            <a:r>
              <a:rPr lang="es-ES" dirty="0" err="1"/>
              <a:t>Spark</a:t>
            </a:r>
            <a:endParaRPr lang="en-US" dirty="0"/>
          </a:p>
        </p:txBody>
      </p:sp>
      <p:sp>
        <p:nvSpPr>
          <p:cNvPr id="6" name="Table Placeholder 5">
            <a:extLst>
              <a:ext uri="{FF2B5EF4-FFF2-40B4-BE49-F238E27FC236}">
                <a16:creationId xmlns:a16="http://schemas.microsoft.com/office/drawing/2014/main" id="{5C1B09EF-EE73-A8CF-C7AB-62C09341DC00}"/>
              </a:ext>
            </a:extLst>
          </p:cNvPr>
          <p:cNvSpPr>
            <a:spLocks noGrp="1"/>
          </p:cNvSpPr>
          <p:nvPr>
            <p:ph type="tbl" sz="quarter" idx="27"/>
          </p:nvPr>
        </p:nvSpPr>
        <p:spPr/>
        <p:txBody>
          <a:bodyPr/>
          <a:lstStyle/>
          <a:p>
            <a:pPr marL="0" indent="0">
              <a:buNone/>
            </a:pPr>
            <a:r>
              <a:rPr lang="es-ES" dirty="0"/>
              <a:t>En 2009, la Universidad de California, Berkeley, presentó </a:t>
            </a:r>
            <a:r>
              <a:rPr lang="es-ES" dirty="0" err="1"/>
              <a:t>Spark</a:t>
            </a:r>
            <a:r>
              <a:rPr lang="es-ES" dirty="0"/>
              <a:t>, una evolución de la idea original de Hadoop, diseñada para superar sus limitaciones de velocidad. </a:t>
            </a:r>
          </a:p>
          <a:p>
            <a:pPr marL="0" indent="0">
              <a:buNone/>
            </a:pPr>
            <a:r>
              <a:rPr lang="es-ES" dirty="0" err="1"/>
              <a:t>Spark</a:t>
            </a:r>
            <a:r>
              <a:rPr lang="es-ES" dirty="0"/>
              <a:t> introdujo el procesamiento en memoria, permitiendo operaciones de datos mucho más rápidas, especialmente para aplicaciones que requieren múltiples iteraciones sobre el mismo conjunto de datos, como los algoritmos de machine </a:t>
            </a:r>
            <a:r>
              <a:rPr lang="es-ES" dirty="0" err="1"/>
              <a:t>learning</a:t>
            </a:r>
            <a:r>
              <a:rPr lang="es-ES" dirty="0"/>
              <a:t>.</a:t>
            </a:r>
          </a:p>
          <a:p>
            <a:pPr marL="0" indent="0">
              <a:buNone/>
            </a:pPr>
            <a:r>
              <a:rPr lang="es-ES" dirty="0"/>
              <a:t>En 2013, el proyecto fue donado a la Apache Software </a:t>
            </a:r>
            <a:r>
              <a:rPr lang="es-ES" dirty="0" err="1"/>
              <a:t>Foundation</a:t>
            </a:r>
            <a:r>
              <a:rPr lang="es-ES" dirty="0"/>
              <a:t> y se modificó su licencia a Apache 2.0. En febrero de 2014, </a:t>
            </a:r>
            <a:r>
              <a:rPr lang="es-ES" dirty="0" err="1"/>
              <a:t>Spark</a:t>
            </a:r>
            <a:r>
              <a:rPr lang="es-ES" dirty="0"/>
              <a:t> se convirtió en un </a:t>
            </a:r>
            <a:r>
              <a:rPr lang="es-ES" b="1" dirty="0"/>
              <a:t>Top-</a:t>
            </a:r>
            <a:r>
              <a:rPr lang="es-ES" b="1" dirty="0" err="1"/>
              <a:t>Level</a:t>
            </a:r>
            <a:r>
              <a:rPr lang="es-ES" b="1" dirty="0"/>
              <a:t> Apache Project</a:t>
            </a:r>
          </a:p>
        </p:txBody>
      </p:sp>
      <p:pic>
        <p:nvPicPr>
          <p:cNvPr id="4098" name="Picture 2" descr="Matei Zaharia | Research UC Berkeley">
            <a:extLst>
              <a:ext uri="{FF2B5EF4-FFF2-40B4-BE49-F238E27FC236}">
                <a16:creationId xmlns:a16="http://schemas.microsoft.com/office/drawing/2014/main" id="{7C67E932-4228-99C2-593D-A1B2566978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9679" y="3979429"/>
            <a:ext cx="2343150" cy="19526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Apache Spark - Wikipedia, la enciclopedia libre">
            <a:extLst>
              <a:ext uri="{FF2B5EF4-FFF2-40B4-BE49-F238E27FC236}">
                <a16:creationId xmlns:a16="http://schemas.microsoft.com/office/drawing/2014/main" id="{44BB7A52-4B54-75C4-D208-C6D4E740E5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1069" y="4184216"/>
            <a:ext cx="2971800" cy="1543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2408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997A5-0B8E-A614-C87D-DDA3AB7C71AA}"/>
              </a:ext>
            </a:extLst>
          </p:cNvPr>
          <p:cNvSpPr>
            <a:spLocks noGrp="1"/>
          </p:cNvSpPr>
          <p:nvPr>
            <p:ph type="title"/>
          </p:nvPr>
        </p:nvSpPr>
        <p:spPr/>
        <p:txBody>
          <a:bodyPr/>
          <a:lstStyle/>
          <a:p>
            <a:r>
              <a:rPr lang="en-US" dirty="0" err="1"/>
              <a:t>Beneficios</a:t>
            </a:r>
            <a:r>
              <a:rPr lang="en-US" dirty="0"/>
              <a:t> de Apache Spark</a:t>
            </a:r>
          </a:p>
        </p:txBody>
      </p:sp>
      <p:sp>
        <p:nvSpPr>
          <p:cNvPr id="3" name="Table Placeholder 2">
            <a:extLst>
              <a:ext uri="{FF2B5EF4-FFF2-40B4-BE49-F238E27FC236}">
                <a16:creationId xmlns:a16="http://schemas.microsoft.com/office/drawing/2014/main" id="{97D5D16B-9595-F941-D0FA-EDC729F59D16}"/>
              </a:ext>
            </a:extLst>
          </p:cNvPr>
          <p:cNvSpPr>
            <a:spLocks noGrp="1"/>
          </p:cNvSpPr>
          <p:nvPr>
            <p:ph type="tbl" sz="quarter" idx="27"/>
          </p:nvPr>
        </p:nvSpPr>
        <p:spPr/>
        <p:txBody>
          <a:bodyPr/>
          <a:lstStyle/>
          <a:p>
            <a:r>
              <a:rPr lang="es-ES" dirty="0"/>
              <a:t>Apache </a:t>
            </a:r>
            <a:r>
              <a:rPr lang="es-ES" dirty="0" err="1"/>
              <a:t>Spark</a:t>
            </a:r>
            <a:r>
              <a:rPr lang="es-ES" dirty="0"/>
              <a:t> revolucionó el análisis de Big Data con tres ventajas clave sobre Hadoop y MapReduce: </a:t>
            </a:r>
          </a:p>
          <a:p>
            <a:pPr lvl="1"/>
            <a:r>
              <a:rPr lang="es-ES" sz="1600" b="1" dirty="0"/>
              <a:t>Velocidad</a:t>
            </a:r>
            <a:r>
              <a:rPr lang="es-ES" sz="1600" dirty="0"/>
              <a:t>, debido a su procesamiento en memoria.</a:t>
            </a:r>
          </a:p>
          <a:p>
            <a:pPr lvl="1"/>
            <a:r>
              <a:rPr lang="es-ES" sz="1600" b="1" dirty="0"/>
              <a:t>Facilidad de uso</a:t>
            </a:r>
            <a:r>
              <a:rPr lang="es-ES" sz="1600" dirty="0"/>
              <a:t>, gracias a sus </a:t>
            </a:r>
            <a:r>
              <a:rPr lang="es-ES" sz="1600" dirty="0" err="1"/>
              <a:t>APIs</a:t>
            </a:r>
            <a:r>
              <a:rPr lang="es-ES" sz="1600" dirty="0"/>
              <a:t> de alto nivel en Java, Scala, Python y R. </a:t>
            </a:r>
          </a:p>
          <a:p>
            <a:pPr lvl="1"/>
            <a:r>
              <a:rPr lang="es-ES" sz="1600" b="1" dirty="0"/>
              <a:t>Versatilidad</a:t>
            </a:r>
            <a:r>
              <a:rPr lang="es-ES" sz="1600" dirty="0"/>
              <a:t>, al soportar tareas de </a:t>
            </a:r>
            <a:r>
              <a:rPr lang="es-ES" sz="1600" dirty="0" err="1"/>
              <a:t>batch</a:t>
            </a:r>
            <a:r>
              <a:rPr lang="es-ES" sz="1600" dirty="0"/>
              <a:t> </a:t>
            </a:r>
            <a:r>
              <a:rPr lang="es-ES" sz="1600" dirty="0" err="1"/>
              <a:t>processing</a:t>
            </a:r>
            <a:r>
              <a:rPr lang="es-ES" sz="1600" dirty="0"/>
              <a:t>, </a:t>
            </a:r>
            <a:r>
              <a:rPr lang="es-ES" sz="1600" dirty="0" err="1"/>
              <a:t>streaming</a:t>
            </a:r>
            <a:r>
              <a:rPr lang="es-ES" sz="1600" dirty="0"/>
              <a:t>, machine </a:t>
            </a:r>
            <a:r>
              <a:rPr lang="es-ES" sz="1600" dirty="0" err="1"/>
              <a:t>learning</a:t>
            </a:r>
            <a:r>
              <a:rPr lang="es-ES" sz="1600" dirty="0"/>
              <a:t> y procesamiento de grafos (</a:t>
            </a:r>
            <a:r>
              <a:rPr lang="es-ES" sz="1600" dirty="0" err="1"/>
              <a:t>GraphX</a:t>
            </a:r>
            <a:r>
              <a:rPr lang="es-ES" sz="1600" dirty="0"/>
              <a:t>), de manera unificada. Estas características lo convierten en una herramienta indispensable para el análisis de datos moderno, eliminando la necesidad de integrar múltiples tecnologías para diferentes tipos de tareas de procesamiento de datos</a:t>
            </a:r>
          </a:p>
        </p:txBody>
      </p:sp>
      <p:pic>
        <p:nvPicPr>
          <p:cNvPr id="5122" name="Picture 2" descr="Apache Spark - Wikipedia, la enciclopedia libre">
            <a:extLst>
              <a:ext uri="{FF2B5EF4-FFF2-40B4-BE49-F238E27FC236}">
                <a16:creationId xmlns:a16="http://schemas.microsoft.com/office/drawing/2014/main" id="{B48C539E-13EF-9443-63FF-4BFAB3E5C3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4691" y="3880690"/>
            <a:ext cx="3223131" cy="1673549"/>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map reduce – Institute for Data Science &amp; Computing">
            <a:extLst>
              <a:ext uri="{FF2B5EF4-FFF2-40B4-BE49-F238E27FC236}">
                <a16:creationId xmlns:a16="http://schemas.microsoft.com/office/drawing/2014/main" id="{8A162920-E942-E125-0DF4-A5606AE5E7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3880690"/>
            <a:ext cx="3490546" cy="16735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11F4367-4D4B-BEFE-BE95-9C048C224178}"/>
              </a:ext>
            </a:extLst>
          </p:cNvPr>
          <p:cNvSpPr txBox="1"/>
          <p:nvPr/>
        </p:nvSpPr>
        <p:spPr>
          <a:xfrm>
            <a:off x="5484506" y="4704666"/>
            <a:ext cx="474810" cy="369332"/>
          </a:xfrm>
          <a:prstGeom prst="rect">
            <a:avLst/>
          </a:prstGeom>
        </p:spPr>
        <p:txBody>
          <a:bodyPr wrap="none" rtlCol="0">
            <a:spAutoFit/>
          </a:bodyPr>
          <a:lstStyle/>
          <a:p>
            <a:pPr marL="0" indent="0" algn="ctr">
              <a:lnSpc>
                <a:spcPct val="100000"/>
              </a:lnSpc>
              <a:spcBef>
                <a:spcPts val="0"/>
              </a:spcBef>
              <a:buFontTx/>
              <a:buNone/>
            </a:pPr>
            <a:r>
              <a:rPr lang="es-ES" sz="1800" dirty="0">
                <a:solidFill>
                  <a:prstClr val="white"/>
                </a:solidFill>
                <a:latin typeface="DM Sans" pitchFamily="2" charset="0"/>
                <a:ea typeface="微软雅黑"/>
                <a:cs typeface="Posterama" panose="020B0504020200020000" pitchFamily="34" charset="0"/>
              </a:rPr>
              <a:t>VS</a:t>
            </a:r>
            <a:endParaRPr lang="en-US" sz="1800" dirty="0">
              <a:solidFill>
                <a:prstClr val="white"/>
              </a:solidFill>
              <a:latin typeface="DM Sans" pitchFamily="2" charset="0"/>
              <a:ea typeface="微软雅黑"/>
              <a:cs typeface="Posterama" panose="020B0504020200020000" pitchFamily="34" charset="0"/>
            </a:endParaRPr>
          </a:p>
        </p:txBody>
      </p:sp>
    </p:spTree>
    <p:extLst>
      <p:ext uri="{BB962C8B-B14F-4D97-AF65-F5344CB8AC3E}">
        <p14:creationId xmlns:p14="http://schemas.microsoft.com/office/powerpoint/2010/main" val="37240020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997A5-0B8E-A614-C87D-DDA3AB7C71AA}"/>
              </a:ext>
            </a:extLst>
          </p:cNvPr>
          <p:cNvSpPr>
            <a:spLocks noGrp="1"/>
          </p:cNvSpPr>
          <p:nvPr>
            <p:ph type="title"/>
          </p:nvPr>
        </p:nvSpPr>
        <p:spPr/>
        <p:txBody>
          <a:bodyPr/>
          <a:lstStyle/>
          <a:p>
            <a:r>
              <a:rPr lang="es-ES" dirty="0"/>
              <a:t>Apache </a:t>
            </a:r>
            <a:r>
              <a:rPr lang="es-ES" dirty="0" err="1"/>
              <a:t>Spark</a:t>
            </a:r>
            <a:r>
              <a:rPr lang="es-ES" dirty="0"/>
              <a:t> en el Mundo del Big Data</a:t>
            </a:r>
            <a:endParaRPr lang="en-US" dirty="0"/>
          </a:p>
        </p:txBody>
      </p:sp>
      <p:sp>
        <p:nvSpPr>
          <p:cNvPr id="3" name="Table Placeholder 2">
            <a:extLst>
              <a:ext uri="{FF2B5EF4-FFF2-40B4-BE49-F238E27FC236}">
                <a16:creationId xmlns:a16="http://schemas.microsoft.com/office/drawing/2014/main" id="{97D5D16B-9595-F941-D0FA-EDC729F59D16}"/>
              </a:ext>
            </a:extLst>
          </p:cNvPr>
          <p:cNvSpPr>
            <a:spLocks noGrp="1"/>
          </p:cNvSpPr>
          <p:nvPr>
            <p:ph type="tbl" sz="quarter" idx="27"/>
          </p:nvPr>
        </p:nvSpPr>
        <p:spPr/>
        <p:txBody>
          <a:bodyPr/>
          <a:lstStyle/>
          <a:p>
            <a:pPr marL="0" indent="0">
              <a:buNone/>
            </a:pPr>
            <a:r>
              <a:rPr lang="es-ES" dirty="0"/>
              <a:t>La popularidad de Apache </a:t>
            </a:r>
            <a:r>
              <a:rPr lang="es-ES" dirty="0" err="1"/>
              <a:t>Spark</a:t>
            </a:r>
            <a:r>
              <a:rPr lang="es-ES" dirty="0"/>
              <a:t> ha crecido exponencialmente en la industria. </a:t>
            </a:r>
          </a:p>
          <a:p>
            <a:pPr marL="0" indent="0">
              <a:buNone/>
            </a:pPr>
            <a:r>
              <a:rPr lang="es-ES" dirty="0"/>
              <a:t>Empresas de todos los tamaños lo adoptan para resolver problemas complejos de análisis de datos, desde la optimización de cadenas de suministro hasta el desarrollo de modelos predictivos en la salud. </a:t>
            </a:r>
          </a:p>
          <a:p>
            <a:pPr marL="0" indent="0">
              <a:buNone/>
            </a:pPr>
            <a:r>
              <a:rPr lang="es-ES" dirty="0"/>
              <a:t>Su capacidad para procesar grandes volúmenes de datos de manera eficiente ha sido un cambio de juego en el mundo del Big Data.</a:t>
            </a:r>
          </a:p>
          <a:p>
            <a:pPr marL="0" indent="0">
              <a:buNone/>
            </a:pPr>
            <a:r>
              <a:rPr lang="es-ES" dirty="0"/>
              <a:t>El compromiso continuo con la innovación y mejora, impulsado por una comunidad activa y el apoyo de la Apache Software </a:t>
            </a:r>
            <a:r>
              <a:rPr lang="es-ES" dirty="0" err="1"/>
              <a:t>Foundation</a:t>
            </a:r>
            <a:r>
              <a:rPr lang="es-ES" dirty="0"/>
              <a:t>, asegura que </a:t>
            </a:r>
            <a:r>
              <a:rPr lang="es-ES" dirty="0" err="1"/>
              <a:t>Spark</a:t>
            </a:r>
            <a:r>
              <a:rPr lang="es-ES" dirty="0"/>
              <a:t> se mantenga a la vanguardia de las tecnologías de procesamiento de datos. Su capacidad para adaptarse y evolucionar con las necesidades cambiantes de la industria del Big Data garantiza su relevancia y utilidad a largo plazo.</a:t>
            </a:r>
          </a:p>
        </p:txBody>
      </p:sp>
    </p:spTree>
    <p:extLst>
      <p:ext uri="{BB962C8B-B14F-4D97-AF65-F5344CB8AC3E}">
        <p14:creationId xmlns:p14="http://schemas.microsoft.com/office/powerpoint/2010/main" val="2731496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F0D8E-F89E-C633-142B-E854760BE124}"/>
              </a:ext>
            </a:extLst>
          </p:cNvPr>
          <p:cNvSpPr>
            <a:spLocks noGrp="1"/>
          </p:cNvSpPr>
          <p:nvPr>
            <p:ph type="title"/>
          </p:nvPr>
        </p:nvSpPr>
        <p:spPr/>
        <p:txBody>
          <a:bodyPr/>
          <a:lstStyle/>
          <a:p>
            <a:r>
              <a:rPr lang="en-US" dirty="0"/>
              <a:t>Fundación de Databricks</a:t>
            </a:r>
          </a:p>
        </p:txBody>
      </p:sp>
      <p:sp>
        <p:nvSpPr>
          <p:cNvPr id="3" name="Table Placeholder 2">
            <a:extLst>
              <a:ext uri="{FF2B5EF4-FFF2-40B4-BE49-F238E27FC236}">
                <a16:creationId xmlns:a16="http://schemas.microsoft.com/office/drawing/2014/main" id="{56254C76-567D-AD93-BEEB-C24DB52C61B1}"/>
              </a:ext>
            </a:extLst>
          </p:cNvPr>
          <p:cNvSpPr>
            <a:spLocks noGrp="1"/>
          </p:cNvSpPr>
          <p:nvPr>
            <p:ph type="tbl" sz="quarter" idx="27"/>
          </p:nvPr>
        </p:nvSpPr>
        <p:spPr>
          <a:xfrm>
            <a:off x="581710" y="1614198"/>
            <a:ext cx="7447594" cy="4317856"/>
          </a:xfrm>
        </p:spPr>
        <p:txBody>
          <a:bodyPr/>
          <a:lstStyle/>
          <a:p>
            <a:pPr marL="0" indent="0">
              <a:buNone/>
            </a:pPr>
            <a:r>
              <a:rPr lang="es-ES" dirty="0" err="1"/>
              <a:t>Databricks</a:t>
            </a:r>
            <a:r>
              <a:rPr lang="es-ES" dirty="0"/>
              <a:t> fue fundada en 2013 por los creadores originales de Apache </a:t>
            </a:r>
            <a:r>
              <a:rPr lang="es-ES" dirty="0" err="1"/>
              <a:t>Spark</a:t>
            </a:r>
            <a:r>
              <a:rPr lang="es-ES" dirty="0"/>
              <a:t> con el objetivo de facilitar el uso de </a:t>
            </a:r>
            <a:r>
              <a:rPr lang="es-ES" dirty="0" err="1"/>
              <a:t>Spark</a:t>
            </a:r>
            <a:r>
              <a:rPr lang="es-ES" dirty="0"/>
              <a:t> y acelerar su adopción en la industria. La compañía se estableció para ofrecer una plataforma unificada que integra todos los aspectos del procesamiento de datos y el análisis de Big Data, desde la ingestión de datos hasta el machine </a:t>
            </a:r>
            <a:r>
              <a:rPr lang="es-ES" dirty="0" err="1"/>
              <a:t>learning</a:t>
            </a:r>
            <a:r>
              <a:rPr lang="es-ES" dirty="0"/>
              <a:t>.</a:t>
            </a:r>
          </a:p>
          <a:p>
            <a:pPr marL="0" indent="0">
              <a:buNone/>
            </a:pPr>
            <a:endParaRPr lang="es-ES" dirty="0"/>
          </a:p>
          <a:p>
            <a:pPr marL="0" indent="0">
              <a:buNone/>
            </a:pPr>
            <a:r>
              <a:rPr lang="es-ES" dirty="0"/>
              <a:t>Desde su inicio, </a:t>
            </a:r>
            <a:r>
              <a:rPr lang="es-ES" dirty="0" err="1"/>
              <a:t>Databricks</a:t>
            </a:r>
            <a:r>
              <a:rPr lang="es-ES" dirty="0"/>
              <a:t> ha buscado simplificar y democratizar el análisis de datos y la ciencia de datos, permitiendo a las organizaciones de todos los tamaños aprovechar el poder de </a:t>
            </a:r>
            <a:r>
              <a:rPr lang="es-ES" dirty="0" err="1"/>
              <a:t>Spark</a:t>
            </a:r>
            <a:r>
              <a:rPr lang="es-ES" dirty="0"/>
              <a:t> sin necesidad de una compleja infraestructura de datos. Su plataforma en la nube ofrece una solución escalable y eficiente para el procesamiento de Big Data, la analítica avanzada y el machine </a:t>
            </a:r>
            <a:r>
              <a:rPr lang="es-ES" dirty="0" err="1"/>
              <a:t>learning</a:t>
            </a:r>
            <a:r>
              <a:rPr lang="es-ES" dirty="0"/>
              <a:t>.</a:t>
            </a:r>
          </a:p>
          <a:p>
            <a:pPr marL="0" indent="0">
              <a:buNone/>
            </a:pPr>
            <a:endParaRPr lang="es-ES" dirty="0"/>
          </a:p>
          <a:p>
            <a:pPr marL="0" indent="0">
              <a:buNone/>
            </a:pPr>
            <a:r>
              <a:rPr lang="es-ES" dirty="0"/>
              <a:t>Al proporcionar una plataforma que reduce significativamente la complejidad y el tiempo necesario para obtener </a:t>
            </a:r>
            <a:r>
              <a:rPr lang="es-ES" dirty="0" err="1"/>
              <a:t>insights</a:t>
            </a:r>
            <a:r>
              <a:rPr lang="es-ES" dirty="0"/>
              <a:t> valiosos de los datos, </a:t>
            </a:r>
            <a:r>
              <a:rPr lang="es-ES" dirty="0" err="1"/>
              <a:t>Databricks</a:t>
            </a:r>
            <a:r>
              <a:rPr lang="es-ES" dirty="0"/>
              <a:t> ha jugado un papel crucial en la transformación digital de numerosas empresas.</a:t>
            </a:r>
          </a:p>
          <a:p>
            <a:endParaRPr lang="en-US" dirty="0"/>
          </a:p>
        </p:txBody>
      </p:sp>
      <p:pic>
        <p:nvPicPr>
          <p:cNvPr id="6146" name="Picture 2">
            <a:extLst>
              <a:ext uri="{FF2B5EF4-FFF2-40B4-BE49-F238E27FC236}">
                <a16:creationId xmlns:a16="http://schemas.microsoft.com/office/drawing/2014/main" id="{F79028F1-F13B-1CC8-E421-FF51F01651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24376" y="1614198"/>
            <a:ext cx="2852057" cy="2852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573033"/>
      </p:ext>
    </p:extLst>
  </p:cSld>
  <p:clrMapOvr>
    <a:masterClrMapping/>
  </p:clrMapOvr>
</p:sld>
</file>

<file path=ppt/theme/theme1.xml><?xml version="1.0" encoding="utf-8"?>
<a:theme xmlns:a="http://schemas.openxmlformats.org/drawingml/2006/main" name="Custom">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Dark Presentation_win32_v2" id="{93B44BEE-AA18-4720-B555-E5F46C5F93FC}" vid="{88E458CA-BB4B-4D24-B4FE-119ECB54A9B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39F36DE1-460F-498E-9896-E5606CD5864B}">
  <we:reference id="22ff87a5-132f-4d52-9e97-94d888e4dd91" version="3.6.0.0" store="EXCatalog" storeType="EXCatalog"/>
  <we:alternateReferences>
    <we:reference id="WA104380050" version="3.6.0.0"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8DB3C62-858A-4A01-AFEF-21E0BB8CE26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E77570E-71D6-4005-B631-1B00A1197B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009351-EDD4-484E-ACD6-D50CCB13763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1102</Words>
  <Application>Microsoft Office PowerPoint</Application>
  <PresentationFormat>Widescreen</PresentationFormat>
  <Paragraphs>66</Paragraphs>
  <Slides>12</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等线</vt:lpstr>
      <vt:lpstr>Abadi</vt:lpstr>
      <vt:lpstr>Arial</vt:lpstr>
      <vt:lpstr>Calibri</vt:lpstr>
      <vt:lpstr>DM Sans</vt:lpstr>
      <vt:lpstr>Posterama Text SemiBold</vt:lpstr>
      <vt:lpstr>Custom</vt:lpstr>
      <vt:lpstr>Introducción a Databricks y el ecosistema Spark</vt:lpstr>
      <vt:lpstr>Introducción al Procesamiento de Datos y Big Data</vt:lpstr>
      <vt:lpstr>Orígenes de MapReduce</vt:lpstr>
      <vt:lpstr>Nacimiento de Apache Hadoop</vt:lpstr>
      <vt:lpstr>Nacimiento de Apache Hadoop</vt:lpstr>
      <vt:lpstr>Evolución hacia Apache Spark</vt:lpstr>
      <vt:lpstr>Beneficios de Apache Spark</vt:lpstr>
      <vt:lpstr>Apache Spark en el Mundo del Big Data</vt:lpstr>
      <vt:lpstr>Fundación de Databricks</vt:lpstr>
      <vt:lpstr>Crecimiento y Capitalización de Databricks</vt:lpstr>
      <vt:lpstr>Impacto de Databricks en la Industria</vt:lpstr>
      <vt:lpstr>Evolución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2023-09-14T05:46:04Z</dcterms:created>
  <dcterms:modified xsi:type="dcterms:W3CDTF">2024-03-08T15:48:55Z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y fmtid="{D5CDD505-2E9C-101B-9397-08002B2CF9AE}" pid="4" name="MSIP_Label_61354688-28ff-43f9-ae7a-258f2522a8ce_Enabled">
    <vt:lpwstr>true</vt:lpwstr>
  </property>
  <property fmtid="{D5CDD505-2E9C-101B-9397-08002B2CF9AE}" pid="5" name="MSIP_Label_61354688-28ff-43f9-ae7a-258f2522a8ce_SetDate">
    <vt:lpwstr>2024-02-04T18:39:23Z</vt:lpwstr>
  </property>
  <property fmtid="{D5CDD505-2E9C-101B-9397-08002B2CF9AE}" pid="6" name="MSIP_Label_61354688-28ff-43f9-ae7a-258f2522a8ce_Method">
    <vt:lpwstr>Privileged</vt:lpwstr>
  </property>
  <property fmtid="{D5CDD505-2E9C-101B-9397-08002B2CF9AE}" pid="7" name="MSIP_Label_61354688-28ff-43f9-ae7a-258f2522a8ce_Name">
    <vt:lpwstr>61354688-28ff-43f9-ae7a-258f2522a8ce</vt:lpwstr>
  </property>
  <property fmtid="{D5CDD505-2E9C-101B-9397-08002B2CF9AE}" pid="8" name="MSIP_Label_61354688-28ff-43f9-ae7a-258f2522a8ce_SiteId">
    <vt:lpwstr>46e04f2b-093e-4ad0-a99f-0331aa506e12</vt:lpwstr>
  </property>
  <property fmtid="{D5CDD505-2E9C-101B-9397-08002B2CF9AE}" pid="9" name="MSIP_Label_61354688-28ff-43f9-ae7a-258f2522a8ce_ActionId">
    <vt:lpwstr>f40ae3b5-f528-4546-82f8-f3558c0d2b61</vt:lpwstr>
  </property>
  <property fmtid="{D5CDD505-2E9C-101B-9397-08002B2CF9AE}" pid="10" name="MSIP_Label_61354688-28ff-43f9-ae7a-258f2522a8ce_ContentBits">
    <vt:lpwstr>2</vt:lpwstr>
  </property>
  <property fmtid="{D5CDD505-2E9C-101B-9397-08002B2CF9AE}" pid="11" name="ClassificationContentMarkingFooterLocations">
    <vt:lpwstr>Custom:3</vt:lpwstr>
  </property>
  <property fmtid="{D5CDD505-2E9C-101B-9397-08002B2CF9AE}" pid="12" name="ClassificationContentMarkingFooterText">
    <vt:lpwstr>Sensitivity: C1 Public</vt:lpwstr>
  </property>
</Properties>
</file>

<file path=docProps/thumbnail.jpeg>
</file>